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sldIdLst>
    <p:sldId id="282" r:id="rId3"/>
    <p:sldId id="283" r:id="rId4"/>
    <p:sldId id="257" r:id="rId5"/>
    <p:sldId id="259" r:id="rId6"/>
    <p:sldId id="265" r:id="rId7"/>
    <p:sldId id="264" r:id="rId8"/>
    <p:sldId id="284" r:id="rId9"/>
    <p:sldId id="262" r:id="rId10"/>
    <p:sldId id="263" r:id="rId11"/>
    <p:sldId id="287" r:id="rId12"/>
    <p:sldId id="285" r:id="rId13"/>
    <p:sldId id="295" r:id="rId14"/>
    <p:sldId id="288" r:id="rId15"/>
    <p:sldId id="289" r:id="rId16"/>
    <p:sldId id="294" r:id="rId17"/>
    <p:sldId id="292" r:id="rId18"/>
    <p:sldId id="296" r:id="rId19"/>
    <p:sldId id="276" r:id="rId20"/>
    <p:sldId id="290" r:id="rId21"/>
    <p:sldId id="291" r:id="rId22"/>
    <p:sldId id="281" r:id="rId23"/>
    <p:sldId id="278"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2276"/>
  </p:normalViewPr>
  <p:slideViewPr>
    <p:cSldViewPr snapToGrid="0" snapToObjects="1">
      <p:cViewPr varScale="1">
        <p:scale>
          <a:sx n="67" d="100"/>
          <a:sy n="67"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tika" userId="5e709ad3c9f0d0c1" providerId="LiveId" clId="{4B482A75-F313-40BD-9BB4-DD8A9204160B}"/>
    <pc:docChg chg="undo custSel addSld delSld modSld sldOrd">
      <pc:chgData name="Kritika" userId="5e709ad3c9f0d0c1" providerId="LiveId" clId="{4B482A75-F313-40BD-9BB4-DD8A9204160B}" dt="2022-11-23T23:25:15.115" v="294"/>
      <pc:docMkLst>
        <pc:docMk/>
      </pc:docMkLst>
      <pc:sldChg chg="modSp mod">
        <pc:chgData name="Kritika" userId="5e709ad3c9f0d0c1" providerId="LiveId" clId="{4B482A75-F313-40BD-9BB4-DD8A9204160B}" dt="2022-11-19T19:33:07.548" v="161" actId="20577"/>
        <pc:sldMkLst>
          <pc:docMk/>
          <pc:sldMk cId="476830385" sldId="259"/>
        </pc:sldMkLst>
        <pc:spChg chg="mod">
          <ac:chgData name="Kritika" userId="5e709ad3c9f0d0c1" providerId="LiveId" clId="{4B482A75-F313-40BD-9BB4-DD8A9204160B}" dt="2022-11-19T19:33:07.548" v="161" actId="20577"/>
          <ac:spMkLst>
            <pc:docMk/>
            <pc:sldMk cId="476830385" sldId="259"/>
            <ac:spMk id="3" creationId="{00000000-0000-0000-0000-000000000000}"/>
          </ac:spMkLst>
        </pc:spChg>
      </pc:sldChg>
      <pc:sldChg chg="addSp modSp mod">
        <pc:chgData name="Kritika" userId="5e709ad3c9f0d0c1" providerId="LiveId" clId="{4B482A75-F313-40BD-9BB4-DD8A9204160B}" dt="2022-11-18T20:05:26.753" v="159" actId="1076"/>
        <pc:sldMkLst>
          <pc:docMk/>
          <pc:sldMk cId="755239210" sldId="262"/>
        </pc:sldMkLst>
        <pc:picChg chg="add mod">
          <ac:chgData name="Kritika" userId="5e709ad3c9f0d0c1" providerId="LiveId" clId="{4B482A75-F313-40BD-9BB4-DD8A9204160B}" dt="2022-11-18T20:05:26.753" v="159" actId="1076"/>
          <ac:picMkLst>
            <pc:docMk/>
            <pc:sldMk cId="755239210" sldId="262"/>
            <ac:picMk id="4" creationId="{9C98CC28-9BFA-703C-F79C-006912E99B04}"/>
          </ac:picMkLst>
        </pc:picChg>
        <pc:picChg chg="mod">
          <ac:chgData name="Kritika" userId="5e709ad3c9f0d0c1" providerId="LiveId" clId="{4B482A75-F313-40BD-9BB4-DD8A9204160B}" dt="2022-11-18T20:04:59.016" v="154" actId="1076"/>
          <ac:picMkLst>
            <pc:docMk/>
            <pc:sldMk cId="755239210" sldId="262"/>
            <ac:picMk id="5" creationId="{B82B1556-79AF-5409-65C1-071BABA350B8}"/>
          </ac:picMkLst>
        </pc:picChg>
      </pc:sldChg>
      <pc:sldChg chg="modNotesTx">
        <pc:chgData name="Kritika" userId="5e709ad3c9f0d0c1" providerId="LiveId" clId="{4B482A75-F313-40BD-9BB4-DD8A9204160B}" dt="2022-11-18T19:54:08.384" v="58" actId="20577"/>
        <pc:sldMkLst>
          <pc:docMk/>
          <pc:sldMk cId="770911578" sldId="276"/>
        </pc:sldMkLst>
      </pc:sldChg>
      <pc:sldChg chg="addSp delSp modSp mod">
        <pc:chgData name="Kritika" userId="5e709ad3c9f0d0c1" providerId="LiveId" clId="{4B482A75-F313-40BD-9BB4-DD8A9204160B}" dt="2022-11-23T23:25:15.115" v="294"/>
        <pc:sldMkLst>
          <pc:docMk/>
          <pc:sldMk cId="652852253" sldId="278"/>
        </pc:sldMkLst>
        <pc:spChg chg="add del mod">
          <ac:chgData name="Kritika" userId="5e709ad3c9f0d0c1" providerId="LiveId" clId="{4B482A75-F313-40BD-9BB4-DD8A9204160B}" dt="2022-11-18T19:29:02.660" v="32" actId="22"/>
          <ac:spMkLst>
            <pc:docMk/>
            <pc:sldMk cId="652852253" sldId="278"/>
            <ac:spMk id="4" creationId="{A45DF3AD-56CE-86CF-3B6E-546137504020}"/>
          </ac:spMkLst>
        </pc:spChg>
        <pc:spChg chg="add del mod">
          <ac:chgData name="Kritika" userId="5e709ad3c9f0d0c1" providerId="LiveId" clId="{4B482A75-F313-40BD-9BB4-DD8A9204160B}" dt="2022-11-19T20:38:10.280" v="165" actId="3680"/>
          <ac:spMkLst>
            <pc:docMk/>
            <pc:sldMk cId="652852253" sldId="278"/>
            <ac:spMk id="4" creationId="{BA297A3B-EC84-1711-9062-B65DEDE3FA42}"/>
          </ac:spMkLst>
        </pc:spChg>
        <pc:spChg chg="add del mod">
          <ac:chgData name="Kritika" userId="5e709ad3c9f0d0c1" providerId="LiveId" clId="{4B482A75-F313-40BD-9BB4-DD8A9204160B}" dt="2022-11-19T20:38:53.074" v="183" actId="3680"/>
          <ac:spMkLst>
            <pc:docMk/>
            <pc:sldMk cId="652852253" sldId="278"/>
            <ac:spMk id="7" creationId="{42A33E58-EB1F-0D04-636D-2DABACD6F548}"/>
          </ac:spMkLst>
        </pc:spChg>
        <pc:spChg chg="del mod">
          <ac:chgData name="Kritika" userId="5e709ad3c9f0d0c1" providerId="LiveId" clId="{4B482A75-F313-40BD-9BB4-DD8A9204160B}" dt="2022-11-18T19:29:18.875" v="38"/>
          <ac:spMkLst>
            <pc:docMk/>
            <pc:sldMk cId="652852253" sldId="278"/>
            <ac:spMk id="10" creationId="{B49AAD17-EABD-2DE3-771A-F663C27B1D60}"/>
          </ac:spMkLst>
        </pc:spChg>
        <pc:spChg chg="del mod">
          <ac:chgData name="Kritika" userId="5e709ad3c9f0d0c1" providerId="LiveId" clId="{4B482A75-F313-40BD-9BB4-DD8A9204160B}" dt="2022-11-18T19:29:18.885" v="40"/>
          <ac:spMkLst>
            <pc:docMk/>
            <pc:sldMk cId="652852253" sldId="278"/>
            <ac:spMk id="12" creationId="{46FAB8B6-45CF-B008-D7DB-04CC30E1C374}"/>
          </ac:spMkLst>
        </pc:spChg>
        <pc:graphicFrameChg chg="add del mod ord modGraphic">
          <ac:chgData name="Kritika" userId="5e709ad3c9f0d0c1" providerId="LiveId" clId="{4B482A75-F313-40BD-9BB4-DD8A9204160B}" dt="2022-11-19T20:38:33.231" v="182" actId="478"/>
          <ac:graphicFrameMkLst>
            <pc:docMk/>
            <pc:sldMk cId="652852253" sldId="278"/>
            <ac:graphicFrameMk id="5" creationId="{A0FFBFFD-433F-8889-70B8-E5DE1530912E}"/>
          </ac:graphicFrameMkLst>
        </pc:graphicFrameChg>
        <pc:graphicFrameChg chg="add mod ord modGraphic">
          <ac:chgData name="Kritika" userId="5e709ad3c9f0d0c1" providerId="LiveId" clId="{4B482A75-F313-40BD-9BB4-DD8A9204160B}" dt="2022-11-23T23:25:15.115" v="294"/>
          <ac:graphicFrameMkLst>
            <pc:docMk/>
            <pc:sldMk cId="652852253" sldId="278"/>
            <ac:graphicFrameMk id="8" creationId="{AA304243-B2FB-91AB-CF6F-A654B41932F8}"/>
          </ac:graphicFrameMkLst>
        </pc:graphicFrameChg>
        <pc:picChg chg="del">
          <ac:chgData name="Kritika" userId="5e709ad3c9f0d0c1" providerId="LiveId" clId="{4B482A75-F313-40BD-9BB4-DD8A9204160B}" dt="2022-11-18T19:27:55.529" v="29" actId="478"/>
          <ac:picMkLst>
            <pc:docMk/>
            <pc:sldMk cId="652852253" sldId="278"/>
            <ac:picMk id="6" creationId="{C9FACE3E-41AC-2227-8573-80AD50703C7F}"/>
          </ac:picMkLst>
        </pc:picChg>
        <pc:picChg chg="del">
          <ac:chgData name="Kritika" userId="5e709ad3c9f0d0c1" providerId="LiveId" clId="{4B482A75-F313-40BD-9BB4-DD8A9204160B}" dt="2022-11-18T19:28:00.169" v="31" actId="478"/>
          <ac:picMkLst>
            <pc:docMk/>
            <pc:sldMk cId="652852253" sldId="278"/>
            <ac:picMk id="7" creationId="{65F26557-8B5B-4BBD-4E33-8955E92BDE79}"/>
          </ac:picMkLst>
        </pc:picChg>
        <pc:picChg chg="del">
          <ac:chgData name="Kritika" userId="5e709ad3c9f0d0c1" providerId="LiveId" clId="{4B482A75-F313-40BD-9BB4-DD8A9204160B}" dt="2022-11-18T19:27:57.895" v="30" actId="478"/>
          <ac:picMkLst>
            <pc:docMk/>
            <pc:sldMk cId="652852253" sldId="278"/>
            <ac:picMk id="8" creationId="{89FB053E-834A-B1FE-4C30-C9198E01BF30}"/>
          </ac:picMkLst>
        </pc:picChg>
        <pc:picChg chg="add del mod ord">
          <ac:chgData name="Kritika" userId="5e709ad3c9f0d0c1" providerId="LiveId" clId="{4B482A75-F313-40BD-9BB4-DD8A9204160B}" dt="2022-11-19T20:37:56.624" v="164" actId="478"/>
          <ac:picMkLst>
            <pc:docMk/>
            <pc:sldMk cId="652852253" sldId="278"/>
            <ac:picMk id="9" creationId="{23670C8A-A52B-D3C4-C147-7AEEE6548C16}"/>
          </ac:picMkLst>
        </pc:picChg>
      </pc:sldChg>
      <pc:sldChg chg="addSp delSp modSp mod">
        <pc:chgData name="Kritika" userId="5e709ad3c9f0d0c1" providerId="LiveId" clId="{4B482A75-F313-40BD-9BB4-DD8A9204160B}" dt="2022-11-19T20:48:46.629" v="252" actId="14100"/>
        <pc:sldMkLst>
          <pc:docMk/>
          <pc:sldMk cId="4126354581" sldId="281"/>
        </pc:sldMkLst>
        <pc:picChg chg="del mod">
          <ac:chgData name="Kritika" userId="5e709ad3c9f0d0c1" providerId="LiveId" clId="{4B482A75-F313-40BD-9BB4-DD8A9204160B}" dt="2022-11-18T19:27:11.685" v="27" actId="478"/>
          <ac:picMkLst>
            <pc:docMk/>
            <pc:sldMk cId="4126354581" sldId="281"/>
            <ac:picMk id="3" creationId="{1622B870-F707-1974-A039-156A64C528C9}"/>
          </ac:picMkLst>
        </pc:picChg>
        <pc:picChg chg="add mod">
          <ac:chgData name="Kritika" userId="5e709ad3c9f0d0c1" providerId="LiveId" clId="{4B482A75-F313-40BD-9BB4-DD8A9204160B}" dt="2022-11-19T20:48:00.147" v="248" actId="1076"/>
          <ac:picMkLst>
            <pc:docMk/>
            <pc:sldMk cId="4126354581" sldId="281"/>
            <ac:picMk id="3" creationId="{406CBD43-ACE2-A1C2-D0DB-E79F4ADB74B3}"/>
          </ac:picMkLst>
        </pc:picChg>
        <pc:picChg chg="add mod modCrop">
          <ac:chgData name="Kritika" userId="5e709ad3c9f0d0c1" providerId="LiveId" clId="{4B482A75-F313-40BD-9BB4-DD8A9204160B}" dt="2022-11-19T20:48:46.629" v="252" actId="14100"/>
          <ac:picMkLst>
            <pc:docMk/>
            <pc:sldMk cId="4126354581" sldId="281"/>
            <ac:picMk id="4" creationId="{3335687B-7043-5857-1323-71B056A6BDC2}"/>
          </ac:picMkLst>
        </pc:picChg>
      </pc:sldChg>
      <pc:sldChg chg="modSp mod">
        <pc:chgData name="Kritika" userId="5e709ad3c9f0d0c1" providerId="LiveId" clId="{4B482A75-F313-40BD-9BB4-DD8A9204160B}" dt="2022-11-16T21:28:52.973" v="10" actId="1076"/>
        <pc:sldMkLst>
          <pc:docMk/>
          <pc:sldMk cId="2524831933" sldId="291"/>
        </pc:sldMkLst>
        <pc:spChg chg="mod">
          <ac:chgData name="Kritika" userId="5e709ad3c9f0d0c1" providerId="LiveId" clId="{4B482A75-F313-40BD-9BB4-DD8A9204160B}" dt="2022-11-16T21:28:45.921" v="8" actId="313"/>
          <ac:spMkLst>
            <pc:docMk/>
            <pc:sldMk cId="2524831933" sldId="291"/>
            <ac:spMk id="3" creationId="{00000000-0000-0000-0000-000000000000}"/>
          </ac:spMkLst>
        </pc:spChg>
        <pc:picChg chg="mod">
          <ac:chgData name="Kritika" userId="5e709ad3c9f0d0c1" providerId="LiveId" clId="{4B482A75-F313-40BD-9BB4-DD8A9204160B}" dt="2022-11-16T21:28:50.291" v="9" actId="1076"/>
          <ac:picMkLst>
            <pc:docMk/>
            <pc:sldMk cId="2524831933" sldId="291"/>
            <ac:picMk id="6" creationId="{D1AE1D85-66CD-7CAA-5B55-B672DB4F91B4}"/>
          </ac:picMkLst>
        </pc:picChg>
        <pc:picChg chg="mod">
          <ac:chgData name="Kritika" userId="5e709ad3c9f0d0c1" providerId="LiveId" clId="{4B482A75-F313-40BD-9BB4-DD8A9204160B}" dt="2022-11-16T21:28:52.973" v="10" actId="1076"/>
          <ac:picMkLst>
            <pc:docMk/>
            <pc:sldMk cId="2524831933" sldId="291"/>
            <ac:picMk id="8" creationId="{64493DA0-290C-BE5E-829A-103965603E82}"/>
          </ac:picMkLst>
        </pc:picChg>
      </pc:sldChg>
      <pc:sldChg chg="addSp delSp modSp add del mod">
        <pc:chgData name="Kritika" userId="5e709ad3c9f0d0c1" providerId="LiveId" clId="{4B482A75-F313-40BD-9BB4-DD8A9204160B}" dt="2022-11-18T20:05:34.132" v="160" actId="2696"/>
        <pc:sldMkLst>
          <pc:docMk/>
          <pc:sldMk cId="342043618" sldId="293"/>
        </pc:sldMkLst>
        <pc:spChg chg="del mod">
          <ac:chgData name="Kritika" userId="5e709ad3c9f0d0c1" providerId="LiveId" clId="{4B482A75-F313-40BD-9BB4-DD8A9204160B}" dt="2022-11-17T20:57:52.696" v="14" actId="22"/>
          <ac:spMkLst>
            <pc:docMk/>
            <pc:sldMk cId="342043618" sldId="293"/>
            <ac:spMk id="3" creationId="{00000000-0000-0000-0000-000000000000}"/>
          </ac:spMkLst>
        </pc:spChg>
        <pc:spChg chg="add mod">
          <ac:chgData name="Kritika" userId="5e709ad3c9f0d0c1" providerId="LiveId" clId="{4B482A75-F313-40BD-9BB4-DD8A9204160B}" dt="2022-11-18T20:05:02.411" v="155" actId="21"/>
          <ac:spMkLst>
            <pc:docMk/>
            <pc:sldMk cId="342043618" sldId="293"/>
            <ac:spMk id="4" creationId="{E01F4C5F-A912-FBE9-70F2-14F427EB55E6}"/>
          </ac:spMkLst>
        </pc:spChg>
        <pc:picChg chg="del">
          <ac:chgData name="Kritika" userId="5e709ad3c9f0d0c1" providerId="LiveId" clId="{4B482A75-F313-40BD-9BB4-DD8A9204160B}" dt="2022-11-17T20:55:45.042" v="12" actId="478"/>
          <ac:picMkLst>
            <pc:docMk/>
            <pc:sldMk cId="342043618" sldId="293"/>
            <ac:picMk id="5" creationId="{B82B1556-79AF-5409-65C1-071BABA350B8}"/>
          </ac:picMkLst>
        </pc:picChg>
        <pc:picChg chg="add del mod ord">
          <ac:chgData name="Kritika" userId="5e709ad3c9f0d0c1" providerId="LiveId" clId="{4B482A75-F313-40BD-9BB4-DD8A9204160B}" dt="2022-11-18T20:05:02.411" v="155" actId="21"/>
          <ac:picMkLst>
            <pc:docMk/>
            <pc:sldMk cId="342043618" sldId="293"/>
            <ac:picMk id="6" creationId="{6EF62F9E-38F9-79F1-F71E-1C79113E9F78}"/>
          </ac:picMkLst>
        </pc:picChg>
      </pc:sldChg>
      <pc:sldChg chg="addSp delSp modSp add mod">
        <pc:chgData name="Kritika" userId="5e709ad3c9f0d0c1" providerId="LiveId" clId="{4B482A75-F313-40BD-9BB4-DD8A9204160B}" dt="2022-11-18T20:01:16.584" v="70"/>
        <pc:sldMkLst>
          <pc:docMk/>
          <pc:sldMk cId="132406573" sldId="294"/>
        </pc:sldMkLst>
        <pc:spChg chg="add del mod">
          <ac:chgData name="Kritika" userId="5e709ad3c9f0d0c1" providerId="LiveId" clId="{4B482A75-F313-40BD-9BB4-DD8A9204160B}" dt="2022-11-18T19:59:48.584" v="62" actId="478"/>
          <ac:spMkLst>
            <pc:docMk/>
            <pc:sldMk cId="132406573" sldId="294"/>
            <ac:spMk id="5" creationId="{B9D4FE47-314B-4135-3E6A-B69017817799}"/>
          </ac:spMkLst>
        </pc:spChg>
        <pc:spChg chg="del mod">
          <ac:chgData name="Kritika" userId="5e709ad3c9f0d0c1" providerId="LiveId" clId="{4B482A75-F313-40BD-9BB4-DD8A9204160B}" dt="2022-11-18T20:01:16.584" v="70"/>
          <ac:spMkLst>
            <pc:docMk/>
            <pc:sldMk cId="132406573" sldId="294"/>
            <ac:spMk id="6" creationId="{D2F2FE60-0E38-1A22-0772-3284FDF2F14B}"/>
          </ac:spMkLst>
        </pc:spChg>
        <pc:picChg chg="del">
          <ac:chgData name="Kritika" userId="5e709ad3c9f0d0c1" providerId="LiveId" clId="{4B482A75-F313-40BD-9BB4-DD8A9204160B}" dt="2022-11-18T19:59:42.134" v="60" actId="478"/>
          <ac:picMkLst>
            <pc:docMk/>
            <pc:sldMk cId="132406573" sldId="294"/>
            <ac:picMk id="4" creationId="{F2978F8C-7962-C669-33E5-E95C3FA3AB83}"/>
          </ac:picMkLst>
        </pc:picChg>
        <pc:picChg chg="add mod">
          <ac:chgData name="Kritika" userId="5e709ad3c9f0d0c1" providerId="LiveId" clId="{4B482A75-F313-40BD-9BB4-DD8A9204160B}" dt="2022-11-18T20:00:13.451" v="68" actId="1076"/>
          <ac:picMkLst>
            <pc:docMk/>
            <pc:sldMk cId="132406573" sldId="294"/>
            <ac:picMk id="8" creationId="{901DEC81-8B13-7D13-C7B6-915C1FA7CFA9}"/>
          </ac:picMkLst>
        </pc:picChg>
      </pc:sldChg>
      <pc:sldChg chg="addSp delSp modSp new mod ord">
        <pc:chgData name="Kritika" userId="5e709ad3c9f0d0c1" providerId="LiveId" clId="{4B482A75-F313-40BD-9BB4-DD8A9204160B}" dt="2022-11-19T19:54:24.646" v="163"/>
        <pc:sldMkLst>
          <pc:docMk/>
          <pc:sldMk cId="1133984280" sldId="295"/>
        </pc:sldMkLst>
        <pc:spChg chg="mod">
          <ac:chgData name="Kritika" userId="5e709ad3c9f0d0c1" providerId="LiveId" clId="{4B482A75-F313-40BD-9BB4-DD8A9204160B}" dt="2022-11-18T20:01:55.997" v="97" actId="20577"/>
          <ac:spMkLst>
            <pc:docMk/>
            <pc:sldMk cId="1133984280" sldId="295"/>
            <ac:spMk id="2" creationId="{F62F679C-6D55-A3E4-8C99-894A10C0012B}"/>
          </ac:spMkLst>
        </pc:spChg>
        <pc:spChg chg="del">
          <ac:chgData name="Kritika" userId="5e709ad3c9f0d0c1" providerId="LiveId" clId="{4B482A75-F313-40BD-9BB4-DD8A9204160B}" dt="2022-11-18T20:01:40.349" v="72"/>
          <ac:spMkLst>
            <pc:docMk/>
            <pc:sldMk cId="1133984280" sldId="295"/>
            <ac:spMk id="3" creationId="{7C0280EE-A37F-6AA3-76CE-2F72AEB8240C}"/>
          </ac:spMkLst>
        </pc:spChg>
        <pc:spChg chg="add mod">
          <ac:chgData name="Kritika" userId="5e709ad3c9f0d0c1" providerId="LiveId" clId="{4B482A75-F313-40BD-9BB4-DD8A9204160B}" dt="2022-11-18T20:04:24.585" v="150"/>
          <ac:spMkLst>
            <pc:docMk/>
            <pc:sldMk cId="1133984280" sldId="295"/>
            <ac:spMk id="4" creationId="{F1E71257-4F05-E7AF-A3E9-CE3D6CEEDCB9}"/>
          </ac:spMkLst>
        </pc:spChg>
      </pc:sldChg>
      <pc:sldChg chg="addSp delSp modSp add mod">
        <pc:chgData name="Kritika" userId="5e709ad3c9f0d0c1" providerId="LiveId" clId="{4B482A75-F313-40BD-9BB4-DD8A9204160B}" dt="2022-11-19T21:00:47.720" v="260"/>
        <pc:sldMkLst>
          <pc:docMk/>
          <pc:sldMk cId="3752914124" sldId="296"/>
        </pc:sldMkLst>
        <pc:spChg chg="mod">
          <ac:chgData name="Kritika" userId="5e709ad3c9f0d0c1" providerId="LiveId" clId="{4B482A75-F313-40BD-9BB4-DD8A9204160B}" dt="2022-11-19T21:00:47.720" v="260"/>
          <ac:spMkLst>
            <pc:docMk/>
            <pc:sldMk cId="3752914124" sldId="296"/>
            <ac:spMk id="6" creationId="{D2F2FE60-0E38-1A22-0772-3284FDF2F14B}"/>
          </ac:spMkLst>
        </pc:spChg>
        <pc:picChg chg="add mod">
          <ac:chgData name="Kritika" userId="5e709ad3c9f0d0c1" providerId="LiveId" clId="{4B482A75-F313-40BD-9BB4-DD8A9204160B}" dt="2022-11-19T21:00:20.131" v="259" actId="1076"/>
          <ac:picMkLst>
            <pc:docMk/>
            <pc:sldMk cId="3752914124" sldId="296"/>
            <ac:picMk id="4" creationId="{E78A29F3-0D9B-B81D-78D3-3607850076DB}"/>
          </ac:picMkLst>
        </pc:picChg>
        <pc:picChg chg="del mod">
          <ac:chgData name="Kritika" userId="5e709ad3c9f0d0c1" providerId="LiveId" clId="{4B482A75-F313-40BD-9BB4-DD8A9204160B}" dt="2022-11-19T21:00:13.005" v="256" actId="478"/>
          <ac:picMkLst>
            <pc:docMk/>
            <pc:sldMk cId="3752914124" sldId="296"/>
            <ac:picMk id="8" creationId="{6BA8AAB3-2668-76F2-5DC1-C5BCF28F07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DA673-F4D8-488C-8E7C-FD6691327D44}" type="datetimeFigureOut">
              <a:rPr lang="en-IN" smtClean="0"/>
              <a:t>23-11-2022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61947-C4ED-41AD-BD76-2F4C9E1F8F63}" type="slidenum">
              <a:rPr lang="en-IN" smtClean="0"/>
              <a:t>‹#›</a:t>
            </a:fld>
            <a:endParaRPr lang="en-IN"/>
          </a:p>
        </p:txBody>
      </p:sp>
    </p:spTree>
    <p:extLst>
      <p:ext uri="{BB962C8B-B14F-4D97-AF65-F5344CB8AC3E}">
        <p14:creationId xmlns:p14="http://schemas.microsoft.com/office/powerpoint/2010/main" val="4056978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From the above regression plot, we infer:</a:t>
            </a:r>
          </a:p>
          <a:p>
            <a:pPr algn="l">
              <a:buFont typeface="+mj-lt"/>
              <a:buAutoNum type="arabicPeriod"/>
            </a:pPr>
            <a:r>
              <a:rPr lang="en-US" b="0" i="0" dirty="0">
                <a:effectLst/>
                <a:latin typeface="-apple-system"/>
              </a:rPr>
              <a:t>The outlets having less MRP products has less outlet sales.</a:t>
            </a:r>
          </a:p>
          <a:p>
            <a:pPr algn="l">
              <a:buFont typeface="+mj-lt"/>
              <a:buAutoNum type="arabicPeriod"/>
            </a:pPr>
            <a:r>
              <a:rPr lang="en-US" b="0" i="0" dirty="0">
                <a:effectLst/>
                <a:latin typeface="-apple-system"/>
              </a:rPr>
              <a:t>The above distribution shows that as the item MRP increases the outlet sales also increases.</a:t>
            </a:r>
          </a:p>
          <a:p>
            <a:pPr algn="l">
              <a:buFont typeface="+mj-lt"/>
              <a:buAutoNum type="arabicPeriod"/>
            </a:pPr>
            <a:r>
              <a:rPr lang="en-US" b="0" i="0" dirty="0">
                <a:effectLst/>
                <a:latin typeface="-apple-system"/>
              </a:rPr>
              <a:t>This shows that there exists a direct relation between the item MRP and the Outlet Sales.</a:t>
            </a:r>
          </a:p>
          <a:p>
            <a:endParaRPr lang="en-IN" dirty="0"/>
          </a:p>
        </p:txBody>
      </p:sp>
      <p:sp>
        <p:nvSpPr>
          <p:cNvPr id="4" name="Slide Number Placeholder 3"/>
          <p:cNvSpPr>
            <a:spLocks noGrp="1"/>
          </p:cNvSpPr>
          <p:nvPr>
            <p:ph type="sldNum" sz="quarter" idx="5"/>
          </p:nvPr>
        </p:nvSpPr>
        <p:spPr/>
        <p:txBody>
          <a:bodyPr/>
          <a:lstStyle/>
          <a:p>
            <a:fld id="{EAC61947-C4ED-41AD-BD76-2F4C9E1F8F63}" type="slidenum">
              <a:rPr lang="en-IN" smtClean="0"/>
              <a:t>18</a:t>
            </a:fld>
            <a:endParaRPr lang="en-IN"/>
          </a:p>
        </p:txBody>
      </p:sp>
    </p:spTree>
    <p:extLst>
      <p:ext uri="{BB962C8B-B14F-4D97-AF65-F5344CB8AC3E}">
        <p14:creationId xmlns:p14="http://schemas.microsoft.com/office/powerpoint/2010/main" val="3312893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From the above regression plot, we infer:</a:t>
            </a:r>
          </a:p>
          <a:p>
            <a:pPr algn="l">
              <a:buFont typeface="+mj-lt"/>
              <a:buAutoNum type="arabicPeriod"/>
            </a:pPr>
            <a:r>
              <a:rPr lang="en-US" b="0" i="0" dirty="0">
                <a:effectLst/>
                <a:latin typeface="-apple-system"/>
              </a:rPr>
              <a:t>The products having weight between 12.5-13.5 kg have high outlet sales.</a:t>
            </a:r>
          </a:p>
          <a:p>
            <a:pPr algn="l">
              <a:buFont typeface="+mj-lt"/>
              <a:buAutoNum type="arabicPeriod"/>
            </a:pPr>
            <a:r>
              <a:rPr lang="en-US" b="0" i="0" dirty="0">
                <a:effectLst/>
                <a:latin typeface="-apple-system"/>
              </a:rPr>
              <a:t>The above distribution shows that there is no relation between the outlet sales and weight as such.</a:t>
            </a:r>
          </a:p>
        </p:txBody>
      </p:sp>
      <p:sp>
        <p:nvSpPr>
          <p:cNvPr id="4" name="Slide Number Placeholder 3"/>
          <p:cNvSpPr>
            <a:spLocks noGrp="1"/>
          </p:cNvSpPr>
          <p:nvPr>
            <p:ph type="sldNum" sz="quarter" idx="5"/>
          </p:nvPr>
        </p:nvSpPr>
        <p:spPr/>
        <p:txBody>
          <a:bodyPr/>
          <a:lstStyle/>
          <a:p>
            <a:fld id="{EAC61947-C4ED-41AD-BD76-2F4C9E1F8F63}" type="slidenum">
              <a:rPr lang="en-IN" smtClean="0"/>
              <a:t>19</a:t>
            </a:fld>
            <a:endParaRPr lang="en-IN"/>
          </a:p>
        </p:txBody>
      </p:sp>
    </p:spTree>
    <p:extLst>
      <p:ext uri="{BB962C8B-B14F-4D97-AF65-F5344CB8AC3E}">
        <p14:creationId xmlns:p14="http://schemas.microsoft.com/office/powerpoint/2010/main" val="71378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pple-system"/>
              </a:rPr>
              <a:t>From the above graphs, we infer:</a:t>
            </a:r>
          </a:p>
          <a:p>
            <a:pPr algn="l">
              <a:buFont typeface="+mj-lt"/>
              <a:buAutoNum type="arabicPeriod"/>
            </a:pPr>
            <a:r>
              <a:rPr lang="en-US" b="0" i="0" dirty="0">
                <a:effectLst/>
                <a:latin typeface="-apple-system"/>
              </a:rPr>
              <a:t>High the MRP of the product, higher the outlet sales of the product.</a:t>
            </a:r>
          </a:p>
          <a:p>
            <a:pPr algn="l">
              <a:buFont typeface="+mj-lt"/>
              <a:buAutoNum type="arabicPeriod"/>
            </a:pPr>
            <a:r>
              <a:rPr lang="en-US" b="0" i="0" dirty="0">
                <a:effectLst/>
                <a:latin typeface="-apple-system"/>
              </a:rPr>
              <a:t>Year 1998, have less outlet sales irrespective of the MRP of the product.</a:t>
            </a:r>
          </a:p>
        </p:txBody>
      </p:sp>
      <p:sp>
        <p:nvSpPr>
          <p:cNvPr id="4" name="Slide Number Placeholder 3"/>
          <p:cNvSpPr>
            <a:spLocks noGrp="1"/>
          </p:cNvSpPr>
          <p:nvPr>
            <p:ph type="sldNum" sz="quarter" idx="5"/>
          </p:nvPr>
        </p:nvSpPr>
        <p:spPr/>
        <p:txBody>
          <a:bodyPr/>
          <a:lstStyle/>
          <a:p>
            <a:fld id="{EAC61947-C4ED-41AD-BD76-2F4C9E1F8F63}" type="slidenum">
              <a:rPr lang="en-IN" smtClean="0"/>
              <a:t>20</a:t>
            </a:fld>
            <a:endParaRPr lang="en-IN"/>
          </a:p>
        </p:txBody>
      </p:sp>
    </p:spTree>
    <p:extLst>
      <p:ext uri="{BB962C8B-B14F-4D97-AF65-F5344CB8AC3E}">
        <p14:creationId xmlns:p14="http://schemas.microsoft.com/office/powerpoint/2010/main" val="193503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11/23/2022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89245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4365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3235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262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4845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3947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7715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35963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0849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2002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2581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966339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3351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269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9050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11/23/2022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11/23/2022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11/23/2022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434823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kaggle.com/datasets/bigmart-sales-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uniabhi/bigmart-sales-data"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IN" sz="4800" b="1" i="0" dirty="0">
                <a:effectLst/>
                <a:latin typeface="Bahnschrift Light SemiCondensed" panose="020B0502040204020203" pitchFamily="34" charset="0"/>
              </a:rPr>
              <a:t>Big Mart Sales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2" y="4094028"/>
            <a:ext cx="3485072" cy="1086301"/>
          </a:xfrm>
        </p:spPr>
        <p:txBody>
          <a:bodyPr>
            <a:normAutofit/>
          </a:bodyPr>
          <a:lstStyle/>
          <a:p>
            <a:pPr algn="l"/>
            <a:r>
              <a:rPr lang="en-US" sz="2300" dirty="0">
                <a:solidFill>
                  <a:srgbClr val="5792BA"/>
                </a:solidFill>
              </a:rPr>
              <a:t>		-Kritika Sharma</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the data set</a:t>
            </a:r>
          </a:p>
        </p:txBody>
      </p:sp>
      <p:sp>
        <p:nvSpPr>
          <p:cNvPr id="5" name="Content Placeholder 4">
            <a:extLst>
              <a:ext uri="{FF2B5EF4-FFF2-40B4-BE49-F238E27FC236}">
                <a16:creationId xmlns:a16="http://schemas.microsoft.com/office/drawing/2014/main" id="{ABBF9E86-C11C-A62D-C831-3E0AD6134AF4}"/>
              </a:ext>
            </a:extLst>
          </p:cNvPr>
          <p:cNvSpPr>
            <a:spLocks noGrp="1"/>
          </p:cNvSpPr>
          <p:nvPr>
            <p:ph idx="1"/>
          </p:nvPr>
        </p:nvSpPr>
        <p:spPr>
          <a:xfrm>
            <a:off x="1353671" y="2015732"/>
            <a:ext cx="9701183" cy="4922950"/>
          </a:xfrm>
        </p:spPr>
        <p:txBody>
          <a:bodyPr/>
          <a:lstStyle/>
          <a:p>
            <a:pPr marL="0" indent="0">
              <a:lnSpc>
                <a:spcPct val="100000"/>
              </a:lnSpc>
              <a:buNone/>
            </a:pPr>
            <a:r>
              <a:rPr lang="en-US" dirty="0"/>
              <a:t>Checking for null values in the dataset                Handling the null values in </a:t>
            </a:r>
            <a:r>
              <a:rPr lang="en-US" dirty="0" err="1"/>
              <a:t>Item_Weight</a:t>
            </a:r>
            <a:endParaRPr lang="en-US" dirty="0"/>
          </a:p>
          <a:p>
            <a:pPr marL="0" indent="0">
              <a:lnSpc>
                <a:spcPct val="100000"/>
              </a:lnSpc>
              <a:buNone/>
            </a:pPr>
            <a:endParaRPr lang="en-US" dirty="0"/>
          </a:p>
          <a:p>
            <a:pPr marL="0" indent="0">
              <a:buNone/>
            </a:pPr>
            <a:endParaRPr lang="en-US" dirty="0"/>
          </a:p>
          <a:p>
            <a:endParaRPr lang="en-US" b="1" i="0" dirty="0">
              <a:effectLst/>
              <a:latin typeface="-apple-system"/>
            </a:endParaRPr>
          </a:p>
          <a:p>
            <a:endParaRPr lang="en-IN" dirty="0"/>
          </a:p>
        </p:txBody>
      </p:sp>
      <p:pic>
        <p:nvPicPr>
          <p:cNvPr id="7" name="Picture 6">
            <a:extLst>
              <a:ext uri="{FF2B5EF4-FFF2-40B4-BE49-F238E27FC236}">
                <a16:creationId xmlns:a16="http://schemas.microsoft.com/office/drawing/2014/main" id="{641E4026-0D10-92A3-BD5C-73E197E86462}"/>
              </a:ext>
            </a:extLst>
          </p:cNvPr>
          <p:cNvPicPr>
            <a:picLocks noChangeAspect="1"/>
          </p:cNvPicPr>
          <p:nvPr/>
        </p:nvPicPr>
        <p:blipFill>
          <a:blip r:embed="rId2"/>
          <a:stretch>
            <a:fillRect/>
          </a:stretch>
        </p:blipFill>
        <p:spPr>
          <a:xfrm>
            <a:off x="1353671" y="2671482"/>
            <a:ext cx="3670686" cy="3381999"/>
          </a:xfrm>
          <a:prstGeom prst="rect">
            <a:avLst/>
          </a:prstGeom>
        </p:spPr>
      </p:pic>
      <p:pic>
        <p:nvPicPr>
          <p:cNvPr id="3" name="Picture 2">
            <a:extLst>
              <a:ext uri="{FF2B5EF4-FFF2-40B4-BE49-F238E27FC236}">
                <a16:creationId xmlns:a16="http://schemas.microsoft.com/office/drawing/2014/main" id="{9DBFDDA7-CEC9-693A-8CFC-D88135FA4281}"/>
              </a:ext>
            </a:extLst>
          </p:cNvPr>
          <p:cNvPicPr>
            <a:picLocks noChangeAspect="1"/>
          </p:cNvPicPr>
          <p:nvPr/>
        </p:nvPicPr>
        <p:blipFill>
          <a:blip r:embed="rId3"/>
          <a:stretch>
            <a:fillRect/>
          </a:stretch>
        </p:blipFill>
        <p:spPr>
          <a:xfrm>
            <a:off x="6753418" y="2737909"/>
            <a:ext cx="4201452" cy="3315572"/>
          </a:xfrm>
          <a:prstGeom prst="rect">
            <a:avLst/>
          </a:prstGeom>
        </p:spPr>
      </p:pic>
    </p:spTree>
    <p:extLst>
      <p:ext uri="{BB962C8B-B14F-4D97-AF65-F5344CB8AC3E}">
        <p14:creationId xmlns:p14="http://schemas.microsoft.com/office/powerpoint/2010/main" val="3706305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the data set</a:t>
            </a:r>
          </a:p>
        </p:txBody>
      </p:sp>
      <p:sp>
        <p:nvSpPr>
          <p:cNvPr id="5" name="Content Placeholder 4">
            <a:extLst>
              <a:ext uri="{FF2B5EF4-FFF2-40B4-BE49-F238E27FC236}">
                <a16:creationId xmlns:a16="http://schemas.microsoft.com/office/drawing/2014/main" id="{ABBF9E86-C11C-A62D-C831-3E0AD6134AF4}"/>
              </a:ext>
            </a:extLst>
          </p:cNvPr>
          <p:cNvSpPr>
            <a:spLocks noGrp="1"/>
          </p:cNvSpPr>
          <p:nvPr>
            <p:ph idx="1"/>
          </p:nvPr>
        </p:nvSpPr>
        <p:spPr>
          <a:xfrm>
            <a:off x="1209532" y="2005440"/>
            <a:ext cx="10283221" cy="4037749"/>
          </a:xfrm>
        </p:spPr>
        <p:txBody>
          <a:bodyPr/>
          <a:lstStyle/>
          <a:p>
            <a:pPr marL="0" indent="0">
              <a:buNone/>
            </a:pPr>
            <a:r>
              <a:rPr lang="en-US" dirty="0"/>
              <a:t>  Handling the null values in </a:t>
            </a:r>
            <a:r>
              <a:rPr lang="en-US" dirty="0" err="1"/>
              <a:t>Outlet_Size</a:t>
            </a:r>
            <a:r>
              <a:rPr lang="en-US" dirty="0"/>
              <a:t>      Handling the mis-coded values in </a:t>
            </a:r>
            <a:r>
              <a:rPr lang="en-US" dirty="0" err="1"/>
              <a:t>Item_Fat_Content</a:t>
            </a:r>
            <a:endParaRPr lang="en-US" dirty="0"/>
          </a:p>
          <a:p>
            <a:endParaRPr lang="en-US" dirty="0"/>
          </a:p>
          <a:p>
            <a:pPr marL="0" indent="0">
              <a:buNone/>
            </a:pPr>
            <a:endParaRPr lang="en-US" b="1" i="0" dirty="0">
              <a:effectLst/>
              <a:latin typeface="-apple-system"/>
            </a:endParaRPr>
          </a:p>
          <a:p>
            <a:endParaRPr lang="en-IN" dirty="0"/>
          </a:p>
        </p:txBody>
      </p:sp>
      <p:pic>
        <p:nvPicPr>
          <p:cNvPr id="4" name="Picture 3">
            <a:extLst>
              <a:ext uri="{FF2B5EF4-FFF2-40B4-BE49-F238E27FC236}">
                <a16:creationId xmlns:a16="http://schemas.microsoft.com/office/drawing/2014/main" id="{119A5D4F-E8C4-E373-989A-C6D779F982D6}"/>
              </a:ext>
            </a:extLst>
          </p:cNvPr>
          <p:cNvPicPr>
            <a:picLocks noChangeAspect="1"/>
          </p:cNvPicPr>
          <p:nvPr/>
        </p:nvPicPr>
        <p:blipFill>
          <a:blip r:embed="rId2"/>
          <a:stretch>
            <a:fillRect/>
          </a:stretch>
        </p:blipFill>
        <p:spPr>
          <a:xfrm>
            <a:off x="1740370" y="2788868"/>
            <a:ext cx="3226077" cy="3342992"/>
          </a:xfrm>
          <a:prstGeom prst="rect">
            <a:avLst/>
          </a:prstGeom>
        </p:spPr>
      </p:pic>
      <p:pic>
        <p:nvPicPr>
          <p:cNvPr id="6" name="Picture 5">
            <a:extLst>
              <a:ext uri="{FF2B5EF4-FFF2-40B4-BE49-F238E27FC236}">
                <a16:creationId xmlns:a16="http://schemas.microsoft.com/office/drawing/2014/main" id="{594B32E3-D936-3AA0-DD8A-CD79E2450DA7}"/>
              </a:ext>
            </a:extLst>
          </p:cNvPr>
          <p:cNvPicPr>
            <a:picLocks noChangeAspect="1"/>
          </p:cNvPicPr>
          <p:nvPr/>
        </p:nvPicPr>
        <p:blipFill>
          <a:blip r:embed="rId3"/>
          <a:stretch>
            <a:fillRect/>
          </a:stretch>
        </p:blipFill>
        <p:spPr>
          <a:xfrm>
            <a:off x="6324933" y="2787061"/>
            <a:ext cx="4089775" cy="3256128"/>
          </a:xfrm>
          <a:prstGeom prst="rect">
            <a:avLst/>
          </a:prstGeom>
        </p:spPr>
      </p:pic>
    </p:spTree>
    <p:extLst>
      <p:ext uri="{BB962C8B-B14F-4D97-AF65-F5344CB8AC3E}">
        <p14:creationId xmlns:p14="http://schemas.microsoft.com/office/powerpoint/2010/main" val="1335991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679C-6D55-A3E4-8C99-894A10C0012B}"/>
              </a:ext>
            </a:extLst>
          </p:cNvPr>
          <p:cNvSpPr>
            <a:spLocks noGrp="1"/>
          </p:cNvSpPr>
          <p:nvPr>
            <p:ph type="title"/>
          </p:nvPr>
        </p:nvSpPr>
        <p:spPr/>
        <p:txBody>
          <a:bodyPr/>
          <a:lstStyle/>
          <a:p>
            <a:r>
              <a:rPr lang="en-US" dirty="0"/>
              <a:t>What Analysis we can do ?</a:t>
            </a:r>
            <a:endParaRPr lang="en-IN" dirty="0"/>
          </a:p>
        </p:txBody>
      </p:sp>
      <p:sp>
        <p:nvSpPr>
          <p:cNvPr id="4" name="Rectangle 1">
            <a:extLst>
              <a:ext uri="{FF2B5EF4-FFF2-40B4-BE49-F238E27FC236}">
                <a16:creationId xmlns:a16="http://schemas.microsoft.com/office/drawing/2014/main" id="{F1E71257-4F05-E7AF-A3E9-CE3D6CEEDCB9}"/>
              </a:ext>
            </a:extLst>
          </p:cNvPr>
          <p:cNvSpPr>
            <a:spLocks noGrp="1" noChangeArrowheads="1"/>
          </p:cNvSpPr>
          <p:nvPr>
            <p:ph idx="1"/>
          </p:nvPr>
        </p:nvSpPr>
        <p:spPr bwMode="auto">
          <a:xfrm>
            <a:off x="2108804" y="2405902"/>
            <a:ext cx="770916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Times New Roman" panose="02020603050405020304" pitchFamily="18" charset="0"/>
                <a:cs typeface="Times New Roman" panose="02020603050405020304" pitchFamily="18" charset="0"/>
              </a:rPr>
              <a:t>1</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outlet made most money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 is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Outlet_Type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affect on sales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 is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Outlet_Location_Type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affect on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salaes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 Which is the most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item_type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 in any year more supermarkets were established  and why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 What is the most product sold</a:t>
            </a:r>
          </a:p>
        </p:txBody>
      </p:sp>
    </p:spTree>
    <p:extLst>
      <p:ext uri="{BB962C8B-B14F-4D97-AF65-F5344CB8AC3E}">
        <p14:creationId xmlns:p14="http://schemas.microsoft.com/office/powerpoint/2010/main" val="1133984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the data</a:t>
            </a:r>
          </a:p>
        </p:txBody>
      </p:sp>
      <p:sp>
        <p:nvSpPr>
          <p:cNvPr id="3" name="Content Placeholder 2"/>
          <p:cNvSpPr>
            <a:spLocks noGrp="1"/>
          </p:cNvSpPr>
          <p:nvPr>
            <p:ph idx="1"/>
          </p:nvPr>
        </p:nvSpPr>
        <p:spPr>
          <a:xfrm>
            <a:off x="1362635" y="1853754"/>
            <a:ext cx="9692219" cy="4340858"/>
          </a:xfrm>
        </p:spPr>
        <p:txBody>
          <a:bodyPr/>
          <a:lstStyle/>
          <a:p>
            <a:pPr marL="0" indent="0" algn="l">
              <a:buNone/>
            </a:pPr>
            <a:r>
              <a:rPr lang="en-US" dirty="0"/>
              <a:t>From the histogram, we can observe:</a:t>
            </a:r>
          </a:p>
          <a:p>
            <a:pPr algn="l">
              <a:buFont typeface="+mj-lt"/>
              <a:buAutoNum type="arabicPeriod"/>
            </a:pPr>
            <a:r>
              <a:rPr lang="en-US" dirty="0"/>
              <a:t>The above data is continuous in nature.</a:t>
            </a:r>
          </a:p>
          <a:p>
            <a:pPr algn="l">
              <a:buFont typeface="+mj-lt"/>
              <a:buAutoNum type="arabicPeriod"/>
            </a:pPr>
            <a:r>
              <a:rPr lang="en-US" dirty="0"/>
              <a:t>There are many outliers present in the </a:t>
            </a:r>
          </a:p>
          <a:p>
            <a:pPr marL="0" indent="0" algn="l">
              <a:buNone/>
            </a:pPr>
            <a:r>
              <a:rPr lang="en-US" dirty="0"/>
              <a:t>above graph.</a:t>
            </a:r>
          </a:p>
          <a:p>
            <a:pPr marL="0" indent="0" algn="l">
              <a:buNone/>
            </a:pPr>
            <a:r>
              <a:rPr lang="en-US" dirty="0">
                <a:solidFill>
                  <a:srgbClr val="C00000"/>
                </a:solidFill>
              </a:rPr>
              <a:t>3</a:t>
            </a:r>
            <a:r>
              <a:rPr lang="en-US" dirty="0"/>
              <a:t>.The products with weight from 12-13 kg are </a:t>
            </a:r>
          </a:p>
          <a:p>
            <a:pPr marL="0" indent="0" algn="l">
              <a:buNone/>
            </a:pPr>
            <a:r>
              <a:rPr lang="en-US" dirty="0"/>
              <a:t>high in number.</a:t>
            </a:r>
          </a:p>
          <a:p>
            <a:endParaRPr lang="en-US" dirty="0"/>
          </a:p>
        </p:txBody>
      </p:sp>
      <p:pic>
        <p:nvPicPr>
          <p:cNvPr id="8" name="Picture 7">
            <a:extLst>
              <a:ext uri="{FF2B5EF4-FFF2-40B4-BE49-F238E27FC236}">
                <a16:creationId xmlns:a16="http://schemas.microsoft.com/office/drawing/2014/main" id="{5FD8C42E-42AF-0871-9CE7-F082434C65B7}"/>
              </a:ext>
            </a:extLst>
          </p:cNvPr>
          <p:cNvPicPr>
            <a:picLocks noChangeAspect="1"/>
          </p:cNvPicPr>
          <p:nvPr/>
        </p:nvPicPr>
        <p:blipFill>
          <a:blip r:embed="rId2"/>
          <a:stretch>
            <a:fillRect/>
          </a:stretch>
        </p:blipFill>
        <p:spPr>
          <a:xfrm>
            <a:off x="6625495" y="1939972"/>
            <a:ext cx="4276960" cy="4113509"/>
          </a:xfrm>
          <a:prstGeom prst="rect">
            <a:avLst/>
          </a:prstGeom>
        </p:spPr>
      </p:pic>
    </p:spTree>
    <p:extLst>
      <p:ext uri="{BB962C8B-B14F-4D97-AF65-F5344CB8AC3E}">
        <p14:creationId xmlns:p14="http://schemas.microsoft.com/office/powerpoint/2010/main" val="3514512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the data</a:t>
            </a:r>
          </a:p>
        </p:txBody>
      </p:sp>
      <p:pic>
        <p:nvPicPr>
          <p:cNvPr id="4" name="Content Placeholder 4">
            <a:extLst>
              <a:ext uri="{FF2B5EF4-FFF2-40B4-BE49-F238E27FC236}">
                <a16:creationId xmlns:a16="http://schemas.microsoft.com/office/drawing/2014/main" id="{F2978F8C-7962-C669-33E5-E95C3FA3AB83}"/>
              </a:ext>
            </a:extLst>
          </p:cNvPr>
          <p:cNvPicPr>
            <a:picLocks noGrp="1" noChangeAspect="1"/>
          </p:cNvPicPr>
          <p:nvPr>
            <p:ph idx="1"/>
          </p:nvPr>
        </p:nvPicPr>
        <p:blipFill>
          <a:blip r:embed="rId2"/>
          <a:stretch>
            <a:fillRect/>
          </a:stretch>
        </p:blipFill>
        <p:spPr>
          <a:xfrm>
            <a:off x="1721891" y="3166395"/>
            <a:ext cx="7843450" cy="3669649"/>
          </a:xfrm>
        </p:spPr>
      </p:pic>
      <p:sp>
        <p:nvSpPr>
          <p:cNvPr id="6" name="TextBox 5">
            <a:extLst>
              <a:ext uri="{FF2B5EF4-FFF2-40B4-BE49-F238E27FC236}">
                <a16:creationId xmlns:a16="http://schemas.microsoft.com/office/drawing/2014/main" id="{D2F2FE60-0E38-1A22-0772-3284FDF2F14B}"/>
              </a:ext>
            </a:extLst>
          </p:cNvPr>
          <p:cNvSpPr txBox="1"/>
          <p:nvPr/>
        </p:nvSpPr>
        <p:spPr>
          <a:xfrm>
            <a:off x="1533632" y="1869033"/>
            <a:ext cx="8856462" cy="1200329"/>
          </a:xfrm>
          <a:prstGeom prst="rect">
            <a:avLst/>
          </a:prstGeom>
          <a:noFill/>
        </p:spPr>
        <p:txBody>
          <a:bodyPr wrap="square">
            <a:spAutoFit/>
          </a:bodyPr>
          <a:lstStyle/>
          <a:p>
            <a:pPr algn="l"/>
            <a:r>
              <a:rPr lang="en-US" b="0" i="0" dirty="0">
                <a:effectLst/>
                <a:latin typeface="-apple-system"/>
              </a:rPr>
              <a:t>From the above count plot, we can observe:</a:t>
            </a:r>
          </a:p>
          <a:p>
            <a:pPr algn="l">
              <a:buFont typeface="+mj-lt"/>
              <a:buAutoNum type="arabicPeriod"/>
            </a:pPr>
            <a:r>
              <a:rPr lang="en-US" b="0" i="0" dirty="0">
                <a:effectLst/>
                <a:latin typeface="-apple-system"/>
              </a:rPr>
              <a:t>The item type is distributed in 16 sections like dairy, soft drinks, meat etc.</a:t>
            </a:r>
          </a:p>
          <a:p>
            <a:pPr algn="l">
              <a:buFont typeface="+mj-lt"/>
              <a:buAutoNum type="arabicPeriod"/>
            </a:pPr>
            <a:r>
              <a:rPr lang="en-US" b="0" i="0" dirty="0">
                <a:effectLst/>
                <a:latin typeface="-apple-system"/>
              </a:rPr>
              <a:t>The items related to fruits and vegetables and snack foods are high in number.</a:t>
            </a:r>
          </a:p>
          <a:p>
            <a:pPr algn="l">
              <a:buFont typeface="+mj-lt"/>
              <a:buAutoNum type="arabicPeriod"/>
            </a:pPr>
            <a:r>
              <a:rPr lang="en-US" b="0" i="0" dirty="0">
                <a:effectLst/>
                <a:latin typeface="-apple-system"/>
              </a:rPr>
              <a:t>The items related to breakfast, seafood, starchy foods and others are less in number</a:t>
            </a:r>
          </a:p>
        </p:txBody>
      </p:sp>
    </p:spTree>
    <p:extLst>
      <p:ext uri="{BB962C8B-B14F-4D97-AF65-F5344CB8AC3E}">
        <p14:creationId xmlns:p14="http://schemas.microsoft.com/office/powerpoint/2010/main" val="3487483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the data</a:t>
            </a:r>
          </a:p>
        </p:txBody>
      </p:sp>
      <p:pic>
        <p:nvPicPr>
          <p:cNvPr id="8" name="Picture 7">
            <a:extLst>
              <a:ext uri="{FF2B5EF4-FFF2-40B4-BE49-F238E27FC236}">
                <a16:creationId xmlns:a16="http://schemas.microsoft.com/office/drawing/2014/main" id="{901DEC81-8B13-7D13-C7B6-915C1FA7CFA9}"/>
              </a:ext>
            </a:extLst>
          </p:cNvPr>
          <p:cNvPicPr>
            <a:picLocks noChangeAspect="1"/>
          </p:cNvPicPr>
          <p:nvPr/>
        </p:nvPicPr>
        <p:blipFill>
          <a:blip r:embed="rId2"/>
          <a:stretch>
            <a:fillRect/>
          </a:stretch>
        </p:blipFill>
        <p:spPr>
          <a:xfrm>
            <a:off x="2059779" y="2238365"/>
            <a:ext cx="7804168" cy="4480071"/>
          </a:xfrm>
          <a:prstGeom prst="rect">
            <a:avLst/>
          </a:prstGeom>
        </p:spPr>
      </p:pic>
    </p:spTree>
    <p:extLst>
      <p:ext uri="{BB962C8B-B14F-4D97-AF65-F5344CB8AC3E}">
        <p14:creationId xmlns:p14="http://schemas.microsoft.com/office/powerpoint/2010/main" val="13240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Analyzing the data</a:t>
            </a:r>
            <a:br>
              <a:rPr lang="en-US" dirty="0"/>
            </a:br>
            <a:r>
              <a:rPr lang="en-IN" dirty="0">
                <a:latin typeface="-apple-system"/>
              </a:rPr>
              <a:t>Item MRP- Distribution plot</a:t>
            </a:r>
            <a:br>
              <a:rPr lang="en-US" dirty="0"/>
            </a:br>
            <a:br>
              <a:rPr lang="en-IN" sz="1800" b="1" i="0" dirty="0">
                <a:effectLst/>
                <a:latin typeface="-apple-system"/>
              </a:rPr>
            </a:br>
            <a:br>
              <a:rPr lang="en-IN" sz="1800" dirty="0"/>
            </a:br>
            <a:endParaRPr lang="en-US" sz="1800" dirty="0"/>
          </a:p>
        </p:txBody>
      </p:sp>
      <p:sp>
        <p:nvSpPr>
          <p:cNvPr id="6" name="TextBox 5">
            <a:extLst>
              <a:ext uri="{FF2B5EF4-FFF2-40B4-BE49-F238E27FC236}">
                <a16:creationId xmlns:a16="http://schemas.microsoft.com/office/drawing/2014/main" id="{D2F2FE60-0E38-1A22-0772-3284FDF2F14B}"/>
              </a:ext>
            </a:extLst>
          </p:cNvPr>
          <p:cNvSpPr txBox="1"/>
          <p:nvPr/>
        </p:nvSpPr>
        <p:spPr>
          <a:xfrm>
            <a:off x="1533632" y="1869033"/>
            <a:ext cx="8856462" cy="923330"/>
          </a:xfrm>
          <a:prstGeom prst="rect">
            <a:avLst/>
          </a:prstGeom>
          <a:noFill/>
        </p:spPr>
        <p:txBody>
          <a:bodyPr wrap="square">
            <a:spAutoFit/>
          </a:bodyPr>
          <a:lstStyle/>
          <a:p>
            <a:pPr algn="l"/>
            <a:r>
              <a:rPr lang="en-US" b="0" i="0" dirty="0">
                <a:effectLst/>
                <a:latin typeface="-apple-system"/>
              </a:rPr>
              <a:t>From the below plot, we can observe:</a:t>
            </a:r>
          </a:p>
          <a:p>
            <a:pPr algn="l">
              <a:buFont typeface="+mj-lt"/>
              <a:buAutoNum type="arabicPeriod"/>
            </a:pPr>
            <a:r>
              <a:rPr lang="en-US" b="0" i="0" dirty="0">
                <a:effectLst/>
                <a:latin typeface="-apple-system"/>
              </a:rPr>
              <a:t>The products having price between 80-200 are high in number.</a:t>
            </a:r>
          </a:p>
          <a:p>
            <a:pPr algn="l">
              <a:buFont typeface="+mj-lt"/>
              <a:buAutoNum type="arabicPeriod"/>
            </a:pPr>
            <a:r>
              <a:rPr lang="en-US" b="0" i="0" dirty="0">
                <a:effectLst/>
                <a:latin typeface="-apple-system"/>
              </a:rPr>
              <a:t>The products having price greater than 200 are less in number.</a:t>
            </a:r>
          </a:p>
        </p:txBody>
      </p:sp>
      <p:pic>
        <p:nvPicPr>
          <p:cNvPr id="8" name="Picture 7">
            <a:extLst>
              <a:ext uri="{FF2B5EF4-FFF2-40B4-BE49-F238E27FC236}">
                <a16:creationId xmlns:a16="http://schemas.microsoft.com/office/drawing/2014/main" id="{6BA8AAB3-2668-76F2-5DC1-C5BCF28F070E}"/>
              </a:ext>
            </a:extLst>
          </p:cNvPr>
          <p:cNvPicPr>
            <a:picLocks noChangeAspect="1"/>
          </p:cNvPicPr>
          <p:nvPr/>
        </p:nvPicPr>
        <p:blipFill>
          <a:blip r:embed="rId2"/>
          <a:stretch>
            <a:fillRect/>
          </a:stretch>
        </p:blipFill>
        <p:spPr>
          <a:xfrm>
            <a:off x="1801906" y="2945048"/>
            <a:ext cx="8282147" cy="3912952"/>
          </a:xfrm>
          <a:prstGeom prst="rect">
            <a:avLst/>
          </a:prstGeom>
        </p:spPr>
      </p:pic>
    </p:spTree>
    <p:extLst>
      <p:ext uri="{BB962C8B-B14F-4D97-AF65-F5344CB8AC3E}">
        <p14:creationId xmlns:p14="http://schemas.microsoft.com/office/powerpoint/2010/main" val="417253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Analyzing the data</a:t>
            </a:r>
            <a:br>
              <a:rPr lang="en-US" dirty="0"/>
            </a:br>
            <a:r>
              <a:rPr lang="en-IN" dirty="0">
                <a:latin typeface="-apple-system"/>
              </a:rPr>
              <a:t>Item MRP- Distribution plot</a:t>
            </a:r>
            <a:br>
              <a:rPr lang="en-US" dirty="0"/>
            </a:br>
            <a:br>
              <a:rPr lang="en-IN" sz="1800" b="1" i="0" dirty="0">
                <a:effectLst/>
                <a:latin typeface="-apple-system"/>
              </a:rPr>
            </a:br>
            <a:br>
              <a:rPr lang="en-IN" sz="1800" dirty="0"/>
            </a:br>
            <a:endParaRPr lang="en-US" sz="1800" dirty="0"/>
          </a:p>
        </p:txBody>
      </p:sp>
      <p:sp>
        <p:nvSpPr>
          <p:cNvPr id="6" name="TextBox 5">
            <a:extLst>
              <a:ext uri="{FF2B5EF4-FFF2-40B4-BE49-F238E27FC236}">
                <a16:creationId xmlns:a16="http://schemas.microsoft.com/office/drawing/2014/main" id="{D2F2FE60-0E38-1A22-0772-3284FDF2F14B}"/>
              </a:ext>
            </a:extLst>
          </p:cNvPr>
          <p:cNvSpPr txBox="1"/>
          <p:nvPr/>
        </p:nvSpPr>
        <p:spPr>
          <a:xfrm>
            <a:off x="1533632" y="1869033"/>
            <a:ext cx="8856462" cy="646331"/>
          </a:xfrm>
          <a:prstGeom prst="rect">
            <a:avLst/>
          </a:prstGeom>
          <a:noFill/>
        </p:spPr>
        <p:txBody>
          <a:bodyPr wrap="square">
            <a:spAutoFit/>
          </a:bodyPr>
          <a:lstStyle/>
          <a:p>
            <a:pPr algn="l"/>
            <a:r>
              <a:rPr lang="en-US" b="0" i="0" dirty="0">
                <a:effectLst/>
                <a:latin typeface="-apple-system"/>
              </a:rPr>
              <a:t>From the below plot, we can observe:</a:t>
            </a:r>
          </a:p>
          <a:p>
            <a:pPr algn="l">
              <a:buFont typeface="Arial" panose="020B0604020202020204" pitchFamily="34" charset="0"/>
              <a:buChar char="•"/>
            </a:pPr>
            <a:r>
              <a:rPr lang="en-US" b="0" i="0">
                <a:effectLst/>
                <a:latin typeface="Inter"/>
              </a:rPr>
              <a:t>The Tier-3 location type has all types of Outlet type and has high sales margin.</a:t>
            </a:r>
          </a:p>
        </p:txBody>
      </p:sp>
      <p:pic>
        <p:nvPicPr>
          <p:cNvPr id="4" name="Picture 3">
            <a:extLst>
              <a:ext uri="{FF2B5EF4-FFF2-40B4-BE49-F238E27FC236}">
                <a16:creationId xmlns:a16="http://schemas.microsoft.com/office/drawing/2014/main" id="{E78A29F3-0D9B-B81D-78D3-3607850076DB}"/>
              </a:ext>
            </a:extLst>
          </p:cNvPr>
          <p:cNvPicPr>
            <a:picLocks noChangeAspect="1"/>
          </p:cNvPicPr>
          <p:nvPr/>
        </p:nvPicPr>
        <p:blipFill>
          <a:blip r:embed="rId2"/>
          <a:stretch>
            <a:fillRect/>
          </a:stretch>
        </p:blipFill>
        <p:spPr>
          <a:xfrm>
            <a:off x="2311249" y="3130471"/>
            <a:ext cx="6618806" cy="3441779"/>
          </a:xfrm>
          <a:prstGeom prst="rect">
            <a:avLst/>
          </a:prstGeom>
        </p:spPr>
      </p:pic>
    </p:spTree>
    <p:extLst>
      <p:ext uri="{BB962C8B-B14F-4D97-AF65-F5344CB8AC3E}">
        <p14:creationId xmlns:p14="http://schemas.microsoft.com/office/powerpoint/2010/main" val="375291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the data</a:t>
            </a:r>
          </a:p>
        </p:txBody>
      </p:sp>
      <p:sp>
        <p:nvSpPr>
          <p:cNvPr id="3" name="Content Placeholder 2"/>
          <p:cNvSpPr>
            <a:spLocks noGrp="1"/>
          </p:cNvSpPr>
          <p:nvPr>
            <p:ph idx="1"/>
          </p:nvPr>
        </p:nvSpPr>
        <p:spPr>
          <a:xfrm>
            <a:off x="1335742" y="1353672"/>
            <a:ext cx="10515600" cy="5100918"/>
          </a:xfrm>
        </p:spPr>
        <p:txBody>
          <a:bodyPr/>
          <a:lstStyle/>
          <a:p>
            <a:pPr marL="0" indent="0">
              <a:buNone/>
            </a:pPr>
            <a:r>
              <a:rPr lang="en-US" b="1" i="0" dirty="0">
                <a:effectLst/>
                <a:latin typeface="-apple-system"/>
              </a:rPr>
              <a:t>Item MRP vs Item Outlet Sales- Regression Plot</a:t>
            </a:r>
          </a:p>
          <a:p>
            <a:pPr marL="0" indent="0">
              <a:buNone/>
            </a:pPr>
            <a:endParaRPr lang="en-US" dirty="0"/>
          </a:p>
        </p:txBody>
      </p:sp>
      <p:pic>
        <p:nvPicPr>
          <p:cNvPr id="12" name="Picture 11">
            <a:extLst>
              <a:ext uri="{FF2B5EF4-FFF2-40B4-BE49-F238E27FC236}">
                <a16:creationId xmlns:a16="http://schemas.microsoft.com/office/drawing/2014/main" id="{621F4BF3-594A-1C85-BEDD-090228846016}"/>
              </a:ext>
            </a:extLst>
          </p:cNvPr>
          <p:cNvPicPr>
            <a:picLocks noChangeAspect="1"/>
          </p:cNvPicPr>
          <p:nvPr/>
        </p:nvPicPr>
        <p:blipFill>
          <a:blip r:embed="rId3"/>
          <a:stretch>
            <a:fillRect/>
          </a:stretch>
        </p:blipFill>
        <p:spPr>
          <a:xfrm>
            <a:off x="1451579" y="2313329"/>
            <a:ext cx="9689654" cy="4481919"/>
          </a:xfrm>
          <a:prstGeom prst="rect">
            <a:avLst/>
          </a:prstGeom>
        </p:spPr>
      </p:pic>
    </p:spTree>
    <p:extLst>
      <p:ext uri="{BB962C8B-B14F-4D97-AF65-F5344CB8AC3E}">
        <p14:creationId xmlns:p14="http://schemas.microsoft.com/office/powerpoint/2010/main" val="770911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the data</a:t>
            </a:r>
          </a:p>
        </p:txBody>
      </p:sp>
      <p:sp>
        <p:nvSpPr>
          <p:cNvPr id="3" name="Content Placeholder 2"/>
          <p:cNvSpPr>
            <a:spLocks noGrp="1"/>
          </p:cNvSpPr>
          <p:nvPr>
            <p:ph idx="1"/>
          </p:nvPr>
        </p:nvSpPr>
        <p:spPr>
          <a:xfrm>
            <a:off x="1335742" y="1353672"/>
            <a:ext cx="10515600" cy="5100918"/>
          </a:xfrm>
        </p:spPr>
        <p:txBody>
          <a:bodyPr/>
          <a:lstStyle/>
          <a:p>
            <a:pPr marL="0" indent="0" algn="l">
              <a:buNone/>
            </a:pPr>
            <a:r>
              <a:rPr lang="en-US" b="1" i="0" dirty="0">
                <a:effectLst/>
                <a:latin typeface="-apple-system"/>
              </a:rPr>
              <a:t>   Item Weight vs Item Outlet Sales- Regression Plot</a:t>
            </a:r>
          </a:p>
          <a:p>
            <a:pPr marL="0" indent="0">
              <a:buNone/>
            </a:pPr>
            <a:endParaRPr lang="en-US" dirty="0"/>
          </a:p>
        </p:txBody>
      </p:sp>
      <p:pic>
        <p:nvPicPr>
          <p:cNvPr id="5" name="Picture 4">
            <a:extLst>
              <a:ext uri="{FF2B5EF4-FFF2-40B4-BE49-F238E27FC236}">
                <a16:creationId xmlns:a16="http://schemas.microsoft.com/office/drawing/2014/main" id="{4E07B1B7-6A9A-236E-02CD-9564CD269F7F}"/>
              </a:ext>
            </a:extLst>
          </p:cNvPr>
          <p:cNvPicPr>
            <a:picLocks noChangeAspect="1"/>
          </p:cNvPicPr>
          <p:nvPr/>
        </p:nvPicPr>
        <p:blipFill>
          <a:blip r:embed="rId3"/>
          <a:stretch>
            <a:fillRect/>
          </a:stretch>
        </p:blipFill>
        <p:spPr>
          <a:xfrm>
            <a:off x="1451579" y="2223246"/>
            <a:ext cx="9629255" cy="4545106"/>
          </a:xfrm>
          <a:prstGeom prst="rect">
            <a:avLst/>
          </a:prstGeom>
        </p:spPr>
      </p:pic>
    </p:spTree>
    <p:extLst>
      <p:ext uri="{BB962C8B-B14F-4D97-AF65-F5344CB8AC3E}">
        <p14:creationId xmlns:p14="http://schemas.microsoft.com/office/powerpoint/2010/main" val="99525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F1B1-A192-AEC1-30B6-2DAB4C3D5B9E}"/>
              </a:ext>
            </a:extLst>
          </p:cNvPr>
          <p:cNvSpPr>
            <a:spLocks noGrp="1"/>
          </p:cNvSpPr>
          <p:nvPr>
            <p:ph type="title"/>
          </p:nvPr>
        </p:nvSpPr>
        <p:spPr/>
        <p:txBody>
          <a:bodyPr>
            <a:normAutofit/>
          </a:bodyPr>
          <a:lstStyle/>
          <a:p>
            <a:r>
              <a:rPr lang="en-IN" sz="3600" i="0" dirty="0">
                <a:effectLst/>
                <a:latin typeface="Gill Sans MT" panose="020B0502020104020203" pitchFamily="34" charset="0"/>
              </a:rPr>
              <a:t>Big Mart Sales Analysis</a:t>
            </a:r>
            <a:endParaRPr lang="en-IN" sz="3600"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B654802E-C8C2-C557-4DE8-DF5B2FFF0040}"/>
              </a:ext>
            </a:extLst>
          </p:cNvPr>
          <p:cNvSpPr>
            <a:spLocks noGrp="1"/>
          </p:cNvSpPr>
          <p:nvPr>
            <p:ph idx="1"/>
          </p:nvPr>
        </p:nvSpPr>
        <p:spPr/>
        <p:txBody>
          <a:bodyPr/>
          <a:lstStyle/>
          <a:p>
            <a:r>
              <a:rPr lang="en-US" b="0" i="0" dirty="0">
                <a:effectLst/>
                <a:latin typeface="-apple-system"/>
              </a:rPr>
              <a:t>The data scientists at Big Mart have collected 2013 sales data for 1559 products across 10 stores in different cities. Also, certain attributes of each product and store have been defined. The aim is to build a predictive model and find out the sales of different products at a particular store. </a:t>
            </a:r>
            <a:endParaRPr lang="en-IN" dirty="0"/>
          </a:p>
        </p:txBody>
      </p:sp>
      <p:pic>
        <p:nvPicPr>
          <p:cNvPr id="5" name="Picture 4">
            <a:extLst>
              <a:ext uri="{FF2B5EF4-FFF2-40B4-BE49-F238E27FC236}">
                <a16:creationId xmlns:a16="http://schemas.microsoft.com/office/drawing/2014/main" id="{0310B5D3-82DC-9FE1-6EF4-BAFD84C9CE88}"/>
              </a:ext>
            </a:extLst>
          </p:cNvPr>
          <p:cNvPicPr>
            <a:picLocks noChangeAspect="1"/>
          </p:cNvPicPr>
          <p:nvPr/>
        </p:nvPicPr>
        <p:blipFill>
          <a:blip r:embed="rId2"/>
          <a:stretch>
            <a:fillRect/>
          </a:stretch>
        </p:blipFill>
        <p:spPr>
          <a:xfrm>
            <a:off x="2527069" y="3779058"/>
            <a:ext cx="6675120" cy="2294313"/>
          </a:xfrm>
          <a:prstGeom prst="rect">
            <a:avLst/>
          </a:prstGeom>
        </p:spPr>
      </p:pic>
    </p:spTree>
    <p:extLst>
      <p:ext uri="{BB962C8B-B14F-4D97-AF65-F5344CB8AC3E}">
        <p14:creationId xmlns:p14="http://schemas.microsoft.com/office/powerpoint/2010/main" val="3470678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the data</a:t>
            </a:r>
          </a:p>
        </p:txBody>
      </p:sp>
      <p:sp>
        <p:nvSpPr>
          <p:cNvPr id="3" name="Content Placeholder 2"/>
          <p:cNvSpPr>
            <a:spLocks noGrp="1"/>
          </p:cNvSpPr>
          <p:nvPr>
            <p:ph idx="1"/>
          </p:nvPr>
        </p:nvSpPr>
        <p:spPr>
          <a:xfrm>
            <a:off x="1335742" y="1353672"/>
            <a:ext cx="10515600" cy="5100918"/>
          </a:xfrm>
        </p:spPr>
        <p:txBody>
          <a:bodyPr/>
          <a:lstStyle/>
          <a:p>
            <a:pPr marL="0" indent="0">
              <a:buNone/>
            </a:pPr>
            <a:r>
              <a:rPr lang="en-US" b="1" i="0" dirty="0">
                <a:effectLst/>
                <a:latin typeface="-apple-system"/>
              </a:rPr>
              <a:t>   Item MRP vs Item Outlet Sales in terms of Outlet Establishment Year- Facet grid</a:t>
            </a:r>
          </a:p>
          <a:p>
            <a:pPr algn="l"/>
            <a:r>
              <a:rPr lang="en-US" b="0" i="0" dirty="0">
                <a:solidFill>
                  <a:srgbClr val="000000"/>
                </a:solidFill>
                <a:effectLst/>
                <a:latin typeface="var(--jp-content-font-family)"/>
              </a:rPr>
              <a:t>Our main aim of this analysis is to predict the item outlet sales. Hence, we will analyze parameters with respect to item outlet sales here.</a:t>
            </a:r>
          </a:p>
          <a:p>
            <a:pPr marL="0" indent="0">
              <a:buNone/>
            </a:pPr>
            <a:br>
              <a:rPr lang="en-US" b="0" i="0" dirty="0">
                <a:solidFill>
                  <a:srgbClr val="000000"/>
                </a:solidFill>
                <a:effectLst/>
                <a:latin typeface="-apple-system"/>
              </a:rPr>
            </a:br>
            <a:endParaRPr lang="en-US" b="1" i="0" dirty="0">
              <a:effectLst/>
              <a:latin typeface="-apple-system"/>
            </a:endParaRPr>
          </a:p>
          <a:p>
            <a:pPr marL="0" indent="0">
              <a:buNone/>
            </a:pPr>
            <a:endParaRPr lang="en-US" dirty="0"/>
          </a:p>
        </p:txBody>
      </p:sp>
      <p:pic>
        <p:nvPicPr>
          <p:cNvPr id="6" name="Picture 5">
            <a:extLst>
              <a:ext uri="{FF2B5EF4-FFF2-40B4-BE49-F238E27FC236}">
                <a16:creationId xmlns:a16="http://schemas.microsoft.com/office/drawing/2014/main" id="{D1AE1D85-66CD-7CAA-5B55-B672DB4F91B4}"/>
              </a:ext>
            </a:extLst>
          </p:cNvPr>
          <p:cNvPicPr>
            <a:picLocks noChangeAspect="1"/>
          </p:cNvPicPr>
          <p:nvPr/>
        </p:nvPicPr>
        <p:blipFill>
          <a:blip r:embed="rId3"/>
          <a:stretch>
            <a:fillRect/>
          </a:stretch>
        </p:blipFill>
        <p:spPr>
          <a:xfrm>
            <a:off x="1623252" y="2942906"/>
            <a:ext cx="4140413" cy="3854648"/>
          </a:xfrm>
          <a:prstGeom prst="rect">
            <a:avLst/>
          </a:prstGeom>
        </p:spPr>
      </p:pic>
      <p:pic>
        <p:nvPicPr>
          <p:cNvPr id="8" name="Picture 7">
            <a:extLst>
              <a:ext uri="{FF2B5EF4-FFF2-40B4-BE49-F238E27FC236}">
                <a16:creationId xmlns:a16="http://schemas.microsoft.com/office/drawing/2014/main" id="{64493DA0-290C-BE5E-829A-103965603E82}"/>
              </a:ext>
            </a:extLst>
          </p:cNvPr>
          <p:cNvPicPr>
            <a:picLocks noChangeAspect="1"/>
          </p:cNvPicPr>
          <p:nvPr/>
        </p:nvPicPr>
        <p:blipFill>
          <a:blip r:embed="rId4"/>
          <a:stretch>
            <a:fillRect/>
          </a:stretch>
        </p:blipFill>
        <p:spPr>
          <a:xfrm>
            <a:off x="6798400" y="2841065"/>
            <a:ext cx="3842244" cy="3956489"/>
          </a:xfrm>
          <a:prstGeom prst="rect">
            <a:avLst/>
          </a:prstGeom>
        </p:spPr>
      </p:pic>
    </p:spTree>
    <p:extLst>
      <p:ext uri="{BB962C8B-B14F-4D97-AF65-F5344CB8AC3E}">
        <p14:creationId xmlns:p14="http://schemas.microsoft.com/office/powerpoint/2010/main" val="2524831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i="0" dirty="0">
                <a:effectLst/>
                <a:latin typeface="-apple-system"/>
              </a:rPr>
              <a:t>Defining the data and the target for building a regression model.</a:t>
            </a:r>
            <a:endParaRPr lang="en-US" dirty="0"/>
          </a:p>
        </p:txBody>
      </p:sp>
      <p:pic>
        <p:nvPicPr>
          <p:cNvPr id="4" name="Picture 3">
            <a:extLst>
              <a:ext uri="{FF2B5EF4-FFF2-40B4-BE49-F238E27FC236}">
                <a16:creationId xmlns:a16="http://schemas.microsoft.com/office/drawing/2014/main" id="{3335687B-7043-5857-1323-71B056A6BDC2}"/>
              </a:ext>
            </a:extLst>
          </p:cNvPr>
          <p:cNvPicPr>
            <a:picLocks noChangeAspect="1"/>
          </p:cNvPicPr>
          <p:nvPr/>
        </p:nvPicPr>
        <p:blipFill rotWithShape="1">
          <a:blip r:embed="rId2"/>
          <a:srcRect l="4808" t="19380" r="7674" b="13279"/>
          <a:stretch/>
        </p:blipFill>
        <p:spPr>
          <a:xfrm>
            <a:off x="1828800" y="2143125"/>
            <a:ext cx="8504911" cy="2276475"/>
          </a:xfrm>
          <a:prstGeom prst="rect">
            <a:avLst/>
          </a:prstGeom>
        </p:spPr>
      </p:pic>
      <p:pic>
        <p:nvPicPr>
          <p:cNvPr id="3" name="Picture 2">
            <a:extLst>
              <a:ext uri="{FF2B5EF4-FFF2-40B4-BE49-F238E27FC236}">
                <a16:creationId xmlns:a16="http://schemas.microsoft.com/office/drawing/2014/main" id="{406CBD43-ACE2-A1C2-D0DB-E79F4ADB74B3}"/>
              </a:ext>
            </a:extLst>
          </p:cNvPr>
          <p:cNvPicPr>
            <a:picLocks noChangeAspect="1"/>
          </p:cNvPicPr>
          <p:nvPr/>
        </p:nvPicPr>
        <p:blipFill>
          <a:blip r:embed="rId3"/>
          <a:stretch>
            <a:fillRect/>
          </a:stretch>
        </p:blipFill>
        <p:spPr>
          <a:xfrm>
            <a:off x="1939711" y="5004247"/>
            <a:ext cx="8312577" cy="933498"/>
          </a:xfrm>
          <a:prstGeom prst="rect">
            <a:avLst/>
          </a:prstGeom>
        </p:spPr>
      </p:pic>
    </p:spTree>
    <p:extLst>
      <p:ext uri="{BB962C8B-B14F-4D97-AF65-F5344CB8AC3E}">
        <p14:creationId xmlns:p14="http://schemas.microsoft.com/office/powerpoint/2010/main" val="4126354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954157"/>
            <a:ext cx="9603275" cy="899597"/>
          </a:xfrm>
        </p:spPr>
        <p:txBody>
          <a:bodyPr>
            <a:normAutofit fontScale="90000"/>
          </a:bodyPr>
          <a:lstStyle/>
          <a:p>
            <a:r>
              <a:rPr lang="en-US" b="0" i="0" dirty="0">
                <a:effectLst/>
                <a:latin typeface="-apple-system"/>
              </a:rPr>
              <a:t>Defining the data and the target for building a regression model</a:t>
            </a:r>
            <a:endParaRPr lang="en-US" dirty="0"/>
          </a:p>
        </p:txBody>
      </p:sp>
      <p:graphicFrame>
        <p:nvGraphicFramePr>
          <p:cNvPr id="8" name="Table 9">
            <a:extLst>
              <a:ext uri="{FF2B5EF4-FFF2-40B4-BE49-F238E27FC236}">
                <a16:creationId xmlns:a16="http://schemas.microsoft.com/office/drawing/2014/main" id="{AA304243-B2FB-91AB-CF6F-A654B41932F8}"/>
              </a:ext>
            </a:extLst>
          </p:cNvPr>
          <p:cNvGraphicFramePr>
            <a:graphicFrameLocks noGrp="1"/>
          </p:cNvGraphicFramePr>
          <p:nvPr>
            <p:ph idx="1"/>
            <p:extLst>
              <p:ext uri="{D42A27DB-BD31-4B8C-83A1-F6EECF244321}">
                <p14:modId xmlns:p14="http://schemas.microsoft.com/office/powerpoint/2010/main" val="2279554133"/>
              </p:ext>
            </p:extLst>
          </p:nvPr>
        </p:nvGraphicFramePr>
        <p:xfrm>
          <a:off x="1450975" y="2016125"/>
          <a:ext cx="9604374" cy="2225040"/>
        </p:xfrm>
        <a:graphic>
          <a:graphicData uri="http://schemas.openxmlformats.org/drawingml/2006/table">
            <a:tbl>
              <a:tblPr firstRow="1" bandRow="1">
                <a:tableStyleId>{5C22544A-7EE6-4342-B048-85BDC9FD1C3A}</a:tableStyleId>
              </a:tblPr>
              <a:tblGrid>
                <a:gridCol w="4802187">
                  <a:extLst>
                    <a:ext uri="{9D8B030D-6E8A-4147-A177-3AD203B41FA5}">
                      <a16:colId xmlns:a16="http://schemas.microsoft.com/office/drawing/2014/main" val="3005521870"/>
                    </a:ext>
                  </a:extLst>
                </a:gridCol>
                <a:gridCol w="4802187">
                  <a:extLst>
                    <a:ext uri="{9D8B030D-6E8A-4147-A177-3AD203B41FA5}">
                      <a16:colId xmlns:a16="http://schemas.microsoft.com/office/drawing/2014/main" val="1125726782"/>
                    </a:ext>
                  </a:extLst>
                </a:gridCol>
              </a:tblGrid>
              <a:tr h="370840">
                <a:tc>
                  <a:txBody>
                    <a:bodyPr/>
                    <a:lstStyle/>
                    <a:p>
                      <a:r>
                        <a:rPr lang="en-US" dirty="0"/>
                        <a:t>Model</a:t>
                      </a:r>
                      <a:endParaRPr lang="en-IN" dirty="0"/>
                    </a:p>
                  </a:txBody>
                  <a:tcPr/>
                </a:tc>
                <a:tc>
                  <a:txBody>
                    <a:bodyPr/>
                    <a:lstStyle/>
                    <a:p>
                      <a:r>
                        <a:rPr lang="en-US" dirty="0"/>
                        <a:t>RMSE</a:t>
                      </a:r>
                      <a:endParaRPr lang="en-IN" dirty="0"/>
                    </a:p>
                  </a:txBody>
                  <a:tcPr/>
                </a:tc>
                <a:extLst>
                  <a:ext uri="{0D108BD9-81ED-4DB2-BD59-A6C34878D82A}">
                    <a16:rowId xmlns:a16="http://schemas.microsoft.com/office/drawing/2014/main" val="1982280008"/>
                  </a:ext>
                </a:extLst>
              </a:tr>
              <a:tr h="370840">
                <a:tc>
                  <a:txBody>
                    <a:bodyPr/>
                    <a:lstStyle/>
                    <a:p>
                      <a:r>
                        <a:rPr lang="en-US" dirty="0"/>
                        <a:t>Linear Regression</a:t>
                      </a:r>
                      <a:endParaRPr lang="en-IN" dirty="0"/>
                    </a:p>
                  </a:txBody>
                  <a:tcPr/>
                </a:tc>
                <a:tc>
                  <a:txBody>
                    <a:bodyPr/>
                    <a:lstStyle/>
                    <a:p>
                      <a:r>
                        <a:rPr lang="en-IN" dirty="0"/>
                        <a:t>1284.9106110780695</a:t>
                      </a:r>
                    </a:p>
                  </a:txBody>
                  <a:tcPr/>
                </a:tc>
                <a:extLst>
                  <a:ext uri="{0D108BD9-81ED-4DB2-BD59-A6C34878D82A}">
                    <a16:rowId xmlns:a16="http://schemas.microsoft.com/office/drawing/2014/main" val="2115843594"/>
                  </a:ext>
                </a:extLst>
              </a:tr>
              <a:tr h="370840">
                <a:tc>
                  <a:txBody>
                    <a:bodyPr/>
                    <a:lstStyle/>
                    <a:p>
                      <a:r>
                        <a:rPr lang="en-US" dirty="0"/>
                        <a:t>Polynomial Regression</a:t>
                      </a:r>
                      <a:endParaRPr lang="en-IN" dirty="0"/>
                    </a:p>
                  </a:txBody>
                  <a:tcPr/>
                </a:tc>
                <a:tc>
                  <a:txBody>
                    <a:bodyPr/>
                    <a:lstStyle/>
                    <a:p>
                      <a:r>
                        <a:rPr lang="en-IN"/>
                        <a:t>1284.9106110780695</a:t>
                      </a:r>
                      <a:endParaRPr lang="en-IN" dirty="0"/>
                    </a:p>
                  </a:txBody>
                  <a:tcPr/>
                </a:tc>
                <a:extLst>
                  <a:ext uri="{0D108BD9-81ED-4DB2-BD59-A6C34878D82A}">
                    <a16:rowId xmlns:a16="http://schemas.microsoft.com/office/drawing/2014/main" val="25033980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Polynomial Regression</a:t>
                      </a:r>
                      <a:r>
                        <a:rPr lang="en-IN" dirty="0"/>
                        <a:t> 2</a:t>
                      </a:r>
                      <a:r>
                        <a:rPr lang="en-IN" baseline="30000" dirty="0"/>
                        <a:t>nd</a:t>
                      </a:r>
                      <a:r>
                        <a:rPr lang="en-IN" dirty="0"/>
                        <a:t> Degree</a:t>
                      </a:r>
                    </a:p>
                  </a:txBody>
                  <a:tcPr/>
                </a:tc>
                <a:tc>
                  <a:txBody>
                    <a:bodyPr/>
                    <a:lstStyle/>
                    <a:p>
                      <a:r>
                        <a:rPr lang="en-IN" dirty="0"/>
                        <a:t>1138.5815821898984</a:t>
                      </a:r>
                    </a:p>
                  </a:txBody>
                  <a:tcPr/>
                </a:tc>
                <a:extLst>
                  <a:ext uri="{0D108BD9-81ED-4DB2-BD59-A6C34878D82A}">
                    <a16:rowId xmlns:a16="http://schemas.microsoft.com/office/drawing/2014/main" val="1411227964"/>
                  </a:ext>
                </a:extLst>
              </a:tr>
              <a:tr h="370840">
                <a:tc>
                  <a:txBody>
                    <a:bodyPr/>
                    <a:lstStyle/>
                    <a:p>
                      <a:r>
                        <a:rPr lang="en-IN" dirty="0"/>
                        <a:t>Ridge </a:t>
                      </a:r>
                      <a:r>
                        <a:rPr lang="en-US" dirty="0"/>
                        <a:t>Regression</a:t>
                      </a:r>
                      <a:endParaRPr lang="en-IN" dirty="0"/>
                    </a:p>
                  </a:txBody>
                  <a:tcPr/>
                </a:tc>
                <a:tc>
                  <a:txBody>
                    <a:bodyPr/>
                    <a:lstStyle/>
                    <a:p>
                      <a:r>
                        <a:rPr lang="en-IN" dirty="0"/>
                        <a:t>1344.421266691222</a:t>
                      </a:r>
                    </a:p>
                  </a:txBody>
                  <a:tcPr/>
                </a:tc>
                <a:extLst>
                  <a:ext uri="{0D108BD9-81ED-4DB2-BD59-A6C34878D82A}">
                    <a16:rowId xmlns:a16="http://schemas.microsoft.com/office/drawing/2014/main" val="4058096896"/>
                  </a:ext>
                </a:extLst>
              </a:tr>
              <a:tr h="370840">
                <a:tc>
                  <a:txBody>
                    <a:bodyPr/>
                    <a:lstStyle/>
                    <a:p>
                      <a:r>
                        <a:rPr lang="en-IN" dirty="0"/>
                        <a:t>Lasso </a:t>
                      </a:r>
                      <a:r>
                        <a:rPr lang="en-US" dirty="0"/>
                        <a:t>Regression</a:t>
                      </a:r>
                      <a:endParaRPr lang="en-IN" dirty="0"/>
                    </a:p>
                  </a:txBody>
                  <a:tcPr/>
                </a:tc>
                <a:tc>
                  <a:txBody>
                    <a:bodyPr/>
                    <a:lstStyle/>
                    <a:p>
                      <a:r>
                        <a:rPr lang="en-IN" dirty="0"/>
                        <a:t>1210.4571339315917</a:t>
                      </a:r>
                    </a:p>
                  </a:txBody>
                  <a:tcPr/>
                </a:tc>
                <a:extLst>
                  <a:ext uri="{0D108BD9-81ED-4DB2-BD59-A6C34878D82A}">
                    <a16:rowId xmlns:a16="http://schemas.microsoft.com/office/drawing/2014/main" val="2416908919"/>
                  </a:ext>
                </a:extLst>
              </a:tr>
            </a:tbl>
          </a:graphicData>
        </a:graphic>
      </p:graphicFrame>
    </p:spTree>
    <p:extLst>
      <p:ext uri="{BB962C8B-B14F-4D97-AF65-F5344CB8AC3E}">
        <p14:creationId xmlns:p14="http://schemas.microsoft.com/office/powerpoint/2010/main" val="652852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135161"/>
          </a:xfrm>
          <a:prstGeom prst="rect">
            <a:avLst/>
          </a:prstGeom>
        </p:spPr>
      </p:pic>
    </p:spTree>
    <p:extLst>
      <p:ext uri="{BB962C8B-B14F-4D97-AF65-F5344CB8AC3E}">
        <p14:creationId xmlns:p14="http://schemas.microsoft.com/office/powerpoint/2010/main" val="583300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003852"/>
            <a:ext cx="9603275" cy="849902"/>
          </a:xfrm>
        </p:spPr>
        <p:txBody>
          <a:bodyPr/>
          <a:lstStyle/>
          <a:p>
            <a:r>
              <a:rPr lang="en-US" dirty="0"/>
              <a:t>Goal of the project</a:t>
            </a:r>
          </a:p>
        </p:txBody>
      </p:sp>
      <p:sp>
        <p:nvSpPr>
          <p:cNvPr id="3" name="Content Placeholder 2"/>
          <p:cNvSpPr>
            <a:spLocks noGrp="1"/>
          </p:cNvSpPr>
          <p:nvPr>
            <p:ph idx="1"/>
          </p:nvPr>
        </p:nvSpPr>
        <p:spPr>
          <a:xfrm>
            <a:off x="1146779" y="2186697"/>
            <a:ext cx="10740421" cy="2484606"/>
          </a:xfrm>
        </p:spPr>
        <p:txBody>
          <a:bodyPr/>
          <a:lstStyle/>
          <a:p>
            <a:r>
              <a:rPr lang="en-US" b="0" i="0" dirty="0">
                <a:effectLst/>
                <a:latin typeface="-apple-system"/>
              </a:rPr>
              <a:t>Using this model, Big Mart will try to understand the properties of products and stores which play a key role in increasing sales.</a:t>
            </a:r>
          </a:p>
          <a:p>
            <a:endParaRPr lang="en-US" b="0" i="0" dirty="0">
              <a:effectLst/>
              <a:latin typeface="-apple-system"/>
            </a:endParaRPr>
          </a:p>
        </p:txBody>
      </p:sp>
      <p:pic>
        <p:nvPicPr>
          <p:cNvPr id="5" name="Picture 4">
            <a:extLst>
              <a:ext uri="{FF2B5EF4-FFF2-40B4-BE49-F238E27FC236}">
                <a16:creationId xmlns:a16="http://schemas.microsoft.com/office/drawing/2014/main" id="{9EE25005-293C-C724-07D0-05B0AC3DD045}"/>
              </a:ext>
            </a:extLst>
          </p:cNvPr>
          <p:cNvPicPr>
            <a:picLocks noChangeAspect="1"/>
          </p:cNvPicPr>
          <p:nvPr/>
        </p:nvPicPr>
        <p:blipFill>
          <a:blip r:embed="rId2"/>
          <a:stretch>
            <a:fillRect/>
          </a:stretch>
        </p:blipFill>
        <p:spPr>
          <a:xfrm>
            <a:off x="5082988" y="3316931"/>
            <a:ext cx="5192452" cy="2328078"/>
          </a:xfrm>
          <a:prstGeom prst="rect">
            <a:avLst/>
          </a:prstGeom>
        </p:spPr>
      </p:pic>
    </p:spTree>
    <p:extLst>
      <p:ext uri="{BB962C8B-B14F-4D97-AF65-F5344CB8AC3E}">
        <p14:creationId xmlns:p14="http://schemas.microsoft.com/office/powerpoint/2010/main" val="189488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a:xfrm>
            <a:off x="1451579" y="2335696"/>
            <a:ext cx="9603275" cy="3688586"/>
          </a:xfrm>
        </p:spPr>
        <p:txBody>
          <a:bodyPr/>
          <a:lstStyle/>
          <a:p>
            <a:r>
              <a:rPr lang="en-US" dirty="0"/>
              <a:t>The website used for doing the prediction is : </a:t>
            </a:r>
            <a:r>
              <a:rPr lang="en-US" dirty="0">
                <a:hlinkClick r:id="rId2"/>
              </a:rPr>
              <a:t>https://www.kaggle.com/datasets/bigmart-sales-data</a:t>
            </a:r>
            <a:endParaRPr lang="en-US" dirty="0"/>
          </a:p>
          <a:p>
            <a:r>
              <a:rPr lang="en-US" b="0" i="0" dirty="0">
                <a:effectLst/>
                <a:latin typeface="-apple-system"/>
              </a:rPr>
              <a:t>The data set used here will be helpful for us to predict the item outlet sales based on the different parameters like- what is the item weight, what is the MRP of the item, what is the type of item, what is the outlet size etc. This is a general data set, that is observed and collected on various different parameters. All the parameters are continuous in nature.</a:t>
            </a:r>
            <a:endParaRPr lang="en-US"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167" y="60513"/>
            <a:ext cx="4301687" cy="1649018"/>
          </a:xfrm>
          <a:prstGeom prst="rect">
            <a:avLst/>
          </a:prstGeom>
        </p:spPr>
      </p:pic>
    </p:spTree>
    <p:extLst>
      <p:ext uri="{BB962C8B-B14F-4D97-AF65-F5344CB8AC3E}">
        <p14:creationId xmlns:p14="http://schemas.microsoft.com/office/powerpoint/2010/main" val="47683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831770" y="496958"/>
            <a:ext cx="4397830" cy="11032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hlinkClick r:id="rId2"/>
              </a:rPr>
              <a:t>https://www.kaggle.com/datasets/bigmart-sales-data</a:t>
            </a:r>
            <a:endParaRPr lang="en-US" sz="2400" dirty="0"/>
          </a:p>
        </p:txBody>
      </p:sp>
      <p:sp>
        <p:nvSpPr>
          <p:cNvPr id="7" name="Down Arrow 6"/>
          <p:cNvSpPr/>
          <p:nvPr/>
        </p:nvSpPr>
        <p:spPr>
          <a:xfrm>
            <a:off x="5959002" y="1714400"/>
            <a:ext cx="478971" cy="16763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4588" y="3508110"/>
            <a:ext cx="1569718" cy="113211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Item_Weight</a:t>
            </a:r>
            <a:endParaRPr lang="en-US" dirty="0"/>
          </a:p>
        </p:txBody>
      </p:sp>
      <p:sp>
        <p:nvSpPr>
          <p:cNvPr id="9" name="Rectangle 8"/>
          <p:cNvSpPr/>
          <p:nvPr/>
        </p:nvSpPr>
        <p:spPr>
          <a:xfrm>
            <a:off x="10062879" y="3533777"/>
            <a:ext cx="1618133" cy="111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Item_Visibility</a:t>
            </a:r>
            <a:endParaRPr lang="en-US" dirty="0"/>
          </a:p>
        </p:txBody>
      </p:sp>
      <p:sp>
        <p:nvSpPr>
          <p:cNvPr id="10" name="Rectangle 9"/>
          <p:cNvSpPr/>
          <p:nvPr/>
        </p:nvSpPr>
        <p:spPr>
          <a:xfrm>
            <a:off x="2147044" y="3533777"/>
            <a:ext cx="1338943" cy="1132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Item_MRP</a:t>
            </a:r>
            <a:endParaRPr lang="en-US" dirty="0"/>
          </a:p>
        </p:txBody>
      </p:sp>
      <p:sp>
        <p:nvSpPr>
          <p:cNvPr id="11" name="Rectangle 10"/>
          <p:cNvSpPr/>
          <p:nvPr/>
        </p:nvSpPr>
        <p:spPr>
          <a:xfrm>
            <a:off x="3655038" y="3504906"/>
            <a:ext cx="2330178" cy="1118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Outlet_Establishment_Year</a:t>
            </a:r>
            <a:endParaRPr lang="en-US" dirty="0"/>
          </a:p>
        </p:txBody>
      </p:sp>
      <p:sp>
        <p:nvSpPr>
          <p:cNvPr id="12" name="Rectangle 11"/>
          <p:cNvSpPr/>
          <p:nvPr/>
        </p:nvSpPr>
        <p:spPr>
          <a:xfrm>
            <a:off x="6206787" y="3504907"/>
            <a:ext cx="1548956" cy="1132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000000"/>
                </a:solidFill>
                <a:effectLst/>
                <a:latin typeface="Helvetica Neue"/>
              </a:rPr>
              <a:t> </a:t>
            </a:r>
            <a:r>
              <a:rPr lang="en-IN" dirty="0" err="1"/>
              <a:t>Item_Outlet_Sales</a:t>
            </a:r>
            <a:endParaRPr lang="en-US" dirty="0"/>
          </a:p>
        </p:txBody>
      </p:sp>
      <p:sp>
        <p:nvSpPr>
          <p:cNvPr id="13" name="Rectangle 12"/>
          <p:cNvSpPr/>
          <p:nvPr/>
        </p:nvSpPr>
        <p:spPr>
          <a:xfrm>
            <a:off x="7912621" y="3533777"/>
            <a:ext cx="1957520" cy="1103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Item_Type</a:t>
            </a:r>
            <a:endParaRPr lang="en-US" dirty="0"/>
          </a:p>
        </p:txBody>
      </p:sp>
    </p:spTree>
    <p:extLst>
      <p:ext uri="{BB962C8B-B14F-4D97-AF65-F5344CB8AC3E}">
        <p14:creationId xmlns:p14="http://schemas.microsoft.com/office/powerpoint/2010/main" val="226779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Information</a:t>
            </a:r>
          </a:p>
        </p:txBody>
      </p:sp>
      <p:sp>
        <p:nvSpPr>
          <p:cNvPr id="3" name="Content Placeholder 2"/>
          <p:cNvSpPr>
            <a:spLocks noGrp="1"/>
          </p:cNvSpPr>
          <p:nvPr>
            <p:ph idx="1"/>
          </p:nvPr>
        </p:nvSpPr>
        <p:spPr>
          <a:xfrm>
            <a:off x="1200567" y="1987605"/>
            <a:ext cx="9603275" cy="3031258"/>
          </a:xfrm>
        </p:spPr>
        <p:txBody>
          <a:bodyPr>
            <a:normAutofit fontScale="25000" lnSpcReduction="20000"/>
          </a:bodyPr>
          <a:lstStyle/>
          <a:p>
            <a:pPr marL="951300" indent="-914400">
              <a:lnSpc>
                <a:spcPct val="130000"/>
              </a:lnSpc>
              <a:buFont typeface="+mj-lt"/>
              <a:buAutoNum type="arabicPeriod"/>
            </a:pPr>
            <a:r>
              <a:rPr lang="en-US" sz="8000" dirty="0"/>
              <a:t>Item Weight- Weight of product</a:t>
            </a:r>
          </a:p>
          <a:p>
            <a:pPr marL="951300" indent="-914400">
              <a:lnSpc>
                <a:spcPct val="130000"/>
              </a:lnSpc>
              <a:buFont typeface="+mj-lt"/>
              <a:buAutoNum type="arabicPeriod"/>
            </a:pPr>
            <a:r>
              <a:rPr lang="en-US" sz="8000" dirty="0"/>
              <a:t>Fat Content in the Item- Whether the product is low fat or not</a:t>
            </a:r>
          </a:p>
          <a:p>
            <a:pPr marL="951300" indent="-914400">
              <a:lnSpc>
                <a:spcPct val="130000"/>
              </a:lnSpc>
              <a:buFont typeface="+mj-lt"/>
              <a:buAutoNum type="arabicPeriod"/>
            </a:pPr>
            <a:r>
              <a:rPr lang="en-US" sz="8000" dirty="0"/>
              <a:t>Item Visibility- The % of total display area of all products in a store allocated to the particular product</a:t>
            </a:r>
          </a:p>
          <a:p>
            <a:pPr marL="951300" indent="-914400">
              <a:lnSpc>
                <a:spcPct val="130000"/>
              </a:lnSpc>
              <a:buFont typeface="+mj-lt"/>
              <a:buAutoNum type="arabicPeriod"/>
            </a:pPr>
            <a:r>
              <a:rPr lang="en-US" sz="8000" dirty="0"/>
              <a:t>Item Type- The category to which the product belongs</a:t>
            </a:r>
          </a:p>
          <a:p>
            <a:pPr marL="951300" indent="-914400">
              <a:lnSpc>
                <a:spcPct val="130000"/>
              </a:lnSpc>
              <a:buFont typeface="+mj-lt"/>
              <a:buAutoNum type="arabicPeriod"/>
            </a:pPr>
            <a:r>
              <a:rPr lang="en-US" sz="8000" dirty="0"/>
              <a:t>Item MRP- Maximum Retail Price (list price) of the product</a:t>
            </a:r>
          </a:p>
          <a:p>
            <a:pPr marL="951300" indent="-914400">
              <a:lnSpc>
                <a:spcPct val="130000"/>
              </a:lnSpc>
              <a:buFont typeface="+mj-lt"/>
              <a:buAutoNum type="arabicPeriod"/>
            </a:pPr>
            <a:r>
              <a:rPr lang="en-US" sz="8000" dirty="0"/>
              <a:t>Outlet Establishment Year - The year in which the store was established</a:t>
            </a:r>
          </a:p>
        </p:txBody>
      </p:sp>
    </p:spTree>
    <p:extLst>
      <p:ext uri="{BB962C8B-B14F-4D97-AF65-F5344CB8AC3E}">
        <p14:creationId xmlns:p14="http://schemas.microsoft.com/office/powerpoint/2010/main" val="1564387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Information</a:t>
            </a:r>
          </a:p>
        </p:txBody>
      </p:sp>
      <p:sp>
        <p:nvSpPr>
          <p:cNvPr id="3" name="Content Placeholder 2"/>
          <p:cNvSpPr>
            <a:spLocks noGrp="1"/>
          </p:cNvSpPr>
          <p:nvPr>
            <p:ph idx="1"/>
          </p:nvPr>
        </p:nvSpPr>
        <p:spPr>
          <a:xfrm>
            <a:off x="1200567" y="1987605"/>
            <a:ext cx="9603275" cy="3031258"/>
          </a:xfrm>
        </p:spPr>
        <p:txBody>
          <a:bodyPr>
            <a:normAutofit fontScale="25000" lnSpcReduction="20000"/>
          </a:bodyPr>
          <a:lstStyle/>
          <a:p>
            <a:pPr marL="36900" indent="0">
              <a:lnSpc>
                <a:spcPct val="130000"/>
              </a:lnSpc>
              <a:buNone/>
            </a:pPr>
            <a:r>
              <a:rPr lang="en-US" sz="8000" dirty="0"/>
              <a:t>7.           Outlet Size- The size of the store in terms of ground area covered</a:t>
            </a:r>
          </a:p>
          <a:p>
            <a:pPr marL="36900" indent="0">
              <a:lnSpc>
                <a:spcPct val="130000"/>
              </a:lnSpc>
              <a:buNone/>
            </a:pPr>
            <a:r>
              <a:rPr lang="en-US" sz="8000" dirty="0"/>
              <a:t>8.           Outlet Location Type- The type of city in which the store is located</a:t>
            </a:r>
          </a:p>
          <a:p>
            <a:pPr marL="36900" indent="0">
              <a:lnSpc>
                <a:spcPct val="130000"/>
              </a:lnSpc>
              <a:buNone/>
            </a:pPr>
            <a:r>
              <a:rPr lang="en-US" sz="8000" dirty="0"/>
              <a:t>9.           Outlet Type- Whether the outlet is just a grocery store or some sort of        supermarket</a:t>
            </a:r>
          </a:p>
          <a:p>
            <a:pPr marL="0" indent="0" algn="l">
              <a:buNone/>
            </a:pPr>
            <a:r>
              <a:rPr lang="en-US" sz="8000" dirty="0"/>
              <a:t>10.           Item Outlet Sales- Sales of the product in the particular store. This is the outcome variable to be predicted</a:t>
            </a:r>
            <a:br>
              <a:rPr lang="en-US" sz="8000" dirty="0"/>
            </a:br>
            <a:endParaRPr lang="en-IN" sz="8000" dirty="0"/>
          </a:p>
        </p:txBody>
      </p:sp>
    </p:spTree>
    <p:extLst>
      <p:ext uri="{BB962C8B-B14F-4D97-AF65-F5344CB8AC3E}">
        <p14:creationId xmlns:p14="http://schemas.microsoft.com/office/powerpoint/2010/main" val="2090578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DATA</a:t>
            </a:r>
          </a:p>
        </p:txBody>
      </p:sp>
      <p:sp>
        <p:nvSpPr>
          <p:cNvPr id="3" name="Content Placeholder 2"/>
          <p:cNvSpPr>
            <a:spLocks noGrp="1"/>
          </p:cNvSpPr>
          <p:nvPr>
            <p:ph idx="1"/>
          </p:nvPr>
        </p:nvSpPr>
        <p:spPr>
          <a:xfrm>
            <a:off x="1451580" y="1999130"/>
            <a:ext cx="10085996" cy="3467216"/>
          </a:xfrm>
        </p:spPr>
        <p:txBody>
          <a:bodyPr/>
          <a:lstStyle/>
          <a:p>
            <a:r>
              <a:rPr lang="en-US" dirty="0"/>
              <a:t>There are 8523 rows and 12 columns</a:t>
            </a:r>
          </a:p>
        </p:txBody>
      </p:sp>
      <p:pic>
        <p:nvPicPr>
          <p:cNvPr id="5" name="Picture 4">
            <a:extLst>
              <a:ext uri="{FF2B5EF4-FFF2-40B4-BE49-F238E27FC236}">
                <a16:creationId xmlns:a16="http://schemas.microsoft.com/office/drawing/2014/main" id="{B82B1556-79AF-5409-65C1-071BABA350B8}"/>
              </a:ext>
            </a:extLst>
          </p:cNvPr>
          <p:cNvPicPr>
            <a:picLocks noChangeAspect="1"/>
          </p:cNvPicPr>
          <p:nvPr/>
        </p:nvPicPr>
        <p:blipFill>
          <a:blip r:embed="rId2"/>
          <a:stretch>
            <a:fillRect/>
          </a:stretch>
        </p:blipFill>
        <p:spPr>
          <a:xfrm>
            <a:off x="1451579" y="2542426"/>
            <a:ext cx="5506281" cy="1773147"/>
          </a:xfrm>
          <a:prstGeom prst="rect">
            <a:avLst/>
          </a:prstGeom>
        </p:spPr>
      </p:pic>
      <p:pic>
        <p:nvPicPr>
          <p:cNvPr id="4" name="Content Placeholder 5">
            <a:extLst>
              <a:ext uri="{FF2B5EF4-FFF2-40B4-BE49-F238E27FC236}">
                <a16:creationId xmlns:a16="http://schemas.microsoft.com/office/drawing/2014/main" id="{9C98CC28-9BFA-703C-F79C-006912E99B04}"/>
              </a:ext>
            </a:extLst>
          </p:cNvPr>
          <p:cNvPicPr>
            <a:picLocks noChangeAspect="1"/>
          </p:cNvPicPr>
          <p:nvPr/>
        </p:nvPicPr>
        <p:blipFill>
          <a:blip r:embed="rId3"/>
          <a:stretch>
            <a:fillRect/>
          </a:stretch>
        </p:blipFill>
        <p:spPr>
          <a:xfrm>
            <a:off x="7634136" y="2542426"/>
            <a:ext cx="3633940" cy="1895657"/>
          </a:xfrm>
          <a:prstGeom prst="rect">
            <a:avLst/>
          </a:prstGeom>
        </p:spPr>
      </p:pic>
    </p:spTree>
    <p:extLst>
      <p:ext uri="{BB962C8B-B14F-4D97-AF65-F5344CB8AC3E}">
        <p14:creationId xmlns:p14="http://schemas.microsoft.com/office/powerpoint/2010/main" val="75523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Describing the data Set</a:t>
            </a:r>
          </a:p>
        </p:txBody>
      </p:sp>
      <p:pic>
        <p:nvPicPr>
          <p:cNvPr id="6" name="Content Placeholder 5">
            <a:extLst>
              <a:ext uri="{FF2B5EF4-FFF2-40B4-BE49-F238E27FC236}">
                <a16:creationId xmlns:a16="http://schemas.microsoft.com/office/drawing/2014/main" id="{8562066C-1561-F4EA-702E-D4FCB50F2B5B}"/>
              </a:ext>
            </a:extLst>
          </p:cNvPr>
          <p:cNvPicPr>
            <a:picLocks noGrp="1" noChangeAspect="1"/>
          </p:cNvPicPr>
          <p:nvPr>
            <p:ph idx="1"/>
          </p:nvPr>
        </p:nvPicPr>
        <p:blipFill>
          <a:blip r:embed="rId2"/>
          <a:stretch>
            <a:fillRect/>
          </a:stretch>
        </p:blipFill>
        <p:spPr>
          <a:xfrm>
            <a:off x="2501153" y="1923592"/>
            <a:ext cx="6956612" cy="3765803"/>
          </a:xfrm>
        </p:spPr>
      </p:pic>
    </p:spTree>
    <p:extLst>
      <p:ext uri="{BB962C8B-B14F-4D97-AF65-F5344CB8AC3E}">
        <p14:creationId xmlns:p14="http://schemas.microsoft.com/office/powerpoint/2010/main" val="78913481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994</TotalTime>
  <Words>922</Words>
  <Application>Microsoft Office PowerPoint</Application>
  <PresentationFormat>Widescreen</PresentationFormat>
  <Paragraphs>100</Paragraphs>
  <Slides>23</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23</vt:i4>
      </vt:variant>
    </vt:vector>
  </HeadingPairs>
  <TitlesOfParts>
    <vt:vector size="37" baseType="lpstr">
      <vt:lpstr>-apple-system</vt:lpstr>
      <vt:lpstr>Arial</vt:lpstr>
      <vt:lpstr>Arial Nova</vt:lpstr>
      <vt:lpstr>Arial Nova Light</vt:lpstr>
      <vt:lpstr>Bahnschrift Light SemiCondensed</vt:lpstr>
      <vt:lpstr>Calibri</vt:lpstr>
      <vt:lpstr>Gill Sans MT</vt:lpstr>
      <vt:lpstr>Helvetica Neue</vt:lpstr>
      <vt:lpstr>Inter</vt:lpstr>
      <vt:lpstr>Times New Roman</vt:lpstr>
      <vt:lpstr>var(--jp-content-font-family)</vt:lpstr>
      <vt:lpstr>Wingdings 2</vt:lpstr>
      <vt:lpstr>Gallery</vt:lpstr>
      <vt:lpstr>SlateVTI</vt:lpstr>
      <vt:lpstr>Big Mart Sales Analysis</vt:lpstr>
      <vt:lpstr>Big Mart Sales Analysis</vt:lpstr>
      <vt:lpstr>Goal of the project</vt:lpstr>
      <vt:lpstr>Data collection</vt:lpstr>
      <vt:lpstr>PowerPoint Presentation</vt:lpstr>
      <vt:lpstr>Attributes Information</vt:lpstr>
      <vt:lpstr>Attributes Information</vt:lpstr>
      <vt:lpstr>Understanding the  DATA</vt:lpstr>
      <vt:lpstr>Describing the data Set</vt:lpstr>
      <vt:lpstr>Cleaning the data set</vt:lpstr>
      <vt:lpstr>Cleaning the data set</vt:lpstr>
      <vt:lpstr>What Analysis we can do ?</vt:lpstr>
      <vt:lpstr>Analyzing the data</vt:lpstr>
      <vt:lpstr>Analyzing the data</vt:lpstr>
      <vt:lpstr>Analyzing the data</vt:lpstr>
      <vt:lpstr>Analyzing the data Item MRP- Distribution plot   </vt:lpstr>
      <vt:lpstr>Analyzing the data Item MRP- Distribution plot   </vt:lpstr>
      <vt:lpstr>Analyzing the data</vt:lpstr>
      <vt:lpstr>Analyzing the data</vt:lpstr>
      <vt:lpstr>Analyzing the data</vt:lpstr>
      <vt:lpstr>Defining the data and the target for building a regression model.</vt:lpstr>
      <vt:lpstr>Defining the data and the target for building a regression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BIA-660 Project Presentation</dc:title>
  <dc:creator>Rishabh Chaudhry</dc:creator>
  <cp:lastModifiedBy>Kritika</cp:lastModifiedBy>
  <cp:revision>84</cp:revision>
  <dcterms:created xsi:type="dcterms:W3CDTF">2016-06-12T01:06:34Z</dcterms:created>
  <dcterms:modified xsi:type="dcterms:W3CDTF">2022-11-23T23:25:16Z</dcterms:modified>
</cp:coreProperties>
</file>